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6" r:id="rId6"/>
    <p:sldId id="282" r:id="rId7"/>
    <p:sldId id="283" r:id="rId8"/>
    <p:sldId id="284" r:id="rId9"/>
    <p:sldId id="260" r:id="rId10"/>
    <p:sldId id="261" r:id="rId11"/>
    <p:sldId id="262" r:id="rId12"/>
    <p:sldId id="263" r:id="rId13"/>
    <p:sldId id="287" r:id="rId14"/>
    <p:sldId id="288" r:id="rId15"/>
    <p:sldId id="265" r:id="rId16"/>
    <p:sldId id="267" r:id="rId17"/>
    <p:sldId id="266" r:id="rId18"/>
    <p:sldId id="268" r:id="rId19"/>
    <p:sldId id="269" r:id="rId20"/>
    <p:sldId id="270" r:id="rId21"/>
    <p:sldId id="271" r:id="rId22"/>
    <p:sldId id="264" r:id="rId23"/>
    <p:sldId id="285" r:id="rId24"/>
    <p:sldId id="286" r:id="rId25"/>
    <p:sldId id="274" r:id="rId26"/>
    <p:sldId id="272" r:id="rId27"/>
    <p:sldId id="275" r:id="rId28"/>
    <p:sldId id="273" r:id="rId29"/>
    <p:sldId id="276" r:id="rId30"/>
    <p:sldId id="279" r:id="rId31"/>
    <p:sldId id="278" r:id="rId32"/>
    <p:sldId id="277" r:id="rId33"/>
    <p:sldId id="280" r:id="rId34"/>
    <p:sldId id="2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5F14E-BC1D-9E7C-2444-9A20FB1CB1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3931C-512C-FA9C-4B5E-93262C4011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191A0-9125-0335-4AE9-7E66D4258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65692-FD0A-6EA1-2682-5C5465E2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4F235-E4A5-43B7-051F-CE15718F2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964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A8EE1-4DE0-FCB6-DD51-CCC7BB11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4B1E3-3A2C-D1DA-06E5-BC3C1385A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3CAB8-7424-6C75-7F69-E0BD7871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019E2-2412-ECF5-FD7C-A221215F5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C201F-B234-9885-291A-1278769E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45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ACE28-165E-81D4-3CF2-BFB20552A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A2BA2A-5D57-8A56-120D-28912439D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ED465-8B4D-AA45-9FC0-CA2BFA1E1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A87E7-0E2B-0414-3953-4AB7CEA4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29B97-258F-3541-AE1A-657E1C8D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266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E9212-D33D-8EB3-66F8-1DB983B4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AB537-FD61-5B84-DB26-BA90B07E6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62078-7441-7D6E-87CA-F07F7954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F9871-4C73-E839-08D6-60B7329B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F5322-1B72-953B-69DF-E754A57C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758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FA8D-B94E-C583-46EB-A6390135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0D24C-4970-33A5-B41B-DF94551E4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49638-C62B-F32A-5096-473D8476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A0A1F-014E-0BDD-4098-C5EC5143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2F625-00D1-F160-8223-FF65573C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234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7D6D-24A6-1582-BCD7-EC573C53C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7C9C3-10F4-E258-8C0B-31384E036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8AA50-1DD0-6B21-A5F7-3D8BBDE9C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A0B93-D0F4-D900-934A-D0988884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ED49C-A4B5-6C3A-928F-BB60A087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C51CF-8975-BC1B-280C-3BD28209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07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A1E9-9D61-2453-0EBE-428CD45C2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65E583-22B5-0C03-E73D-72A8A5B99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9F0A5-BF97-AB3D-2B60-C9DED450D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7BD84-E6EF-79ED-4842-951025FDC2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727B5-5015-E3B5-805A-118479C94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28B7A-8D2C-C793-351C-13CA907C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BE42A7-99D6-E46B-154A-56169BC7F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677B1-F8A4-649F-0B60-63FA85301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538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73AA-A146-E263-313E-B6981669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7B8C9-7092-DA5B-8C14-1E20A2C3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950B07-304B-9021-C7BD-5610B4C1E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1D6E1-E283-0689-4B6F-031B817A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7586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90D7C-A9D1-AA9C-8B6E-59D99663F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1C40C3-FB3E-03EE-E41A-097276206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48CF1-6751-A677-5A1F-1868062E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543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E8F18-3D6B-58AE-BD79-AA34DC5D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D894-4CA7-382B-F8D8-81E967266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3BED49-DA55-F311-A802-5241866D14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8DAE9-B872-1EF8-1D72-9AE3E95A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8A518-39D6-448F-E5C3-230990BFF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6B463-2358-169B-AA4D-46AA7FCFA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010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2069E-1661-4974-57CC-D1C210AF5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E35D1-DBD5-9ACB-7998-D32EBEC67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BDF50-CBA8-9F0F-92D7-12B40253C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997BD-7B55-7035-6B2E-47478F5DD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FF542-808E-B733-BE6C-EC2BE9745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DB280-6880-5063-3C72-9CF2178A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6753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6E335-4E18-B47C-7C82-28BF3E972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94A96-2AAD-609B-7129-B3FA5AAA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02837-1294-8FEE-D0F6-CE99470CD6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89943-5F49-41A2-9E17-E475579AFC2E}" type="datetimeFigureOut">
              <a:rPr lang="en-CA" smtClean="0"/>
              <a:t>2023-03-27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EBC38-5DFA-B324-24A5-F0B8D7AF4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9ED1A-931E-9693-20A2-FC02D5F0C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8B076-00AA-4A4E-87C4-8AC6E40EB3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570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DF1F19B-E871-E31C-BCB3-1D8F66FC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33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0" t="1495" r="62043" b="-2764"/>
          <a:stretch/>
        </p:blipFill>
        <p:spPr bwMode="auto">
          <a:xfrm>
            <a:off x="4525879" y="2068652"/>
            <a:ext cx="3140242" cy="272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944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02974-EE27-6A6C-F868-46B7FA210E51}"/>
              </a:ext>
            </a:extLst>
          </p:cNvPr>
          <p:cNvSpPr txBox="1"/>
          <p:nvPr/>
        </p:nvSpPr>
        <p:spPr>
          <a:xfrm>
            <a:off x="400631" y="2028615"/>
            <a:ext cx="66533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0"/>
              </a:rPr>
              <a:t>What is </a:t>
            </a:r>
            <a:endParaRPr lang="en-CA" sz="88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9DEF7982-F294-FDF3-48E0-2E8B0CA86A9F}"/>
              </a:ext>
            </a:extLst>
          </p:cNvPr>
          <p:cNvSpPr/>
          <p:nvPr/>
        </p:nvSpPr>
        <p:spPr>
          <a:xfrm>
            <a:off x="8024327" y="-1"/>
            <a:ext cx="4167673" cy="6858000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F2B3A3C-F7E7-66F6-4DAB-8323C11031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000" y="2649288"/>
              <a:ext cx="6879905" cy="42725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9905" cy="427258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71126" ay="-2214944" az="-5304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68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F2B3A3C-F7E7-66F6-4DAB-8323C1103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2649288"/>
                <a:ext cx="6879905" cy="4272583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08347012-ED0A-26F2-B77C-3172E2216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5" y="3428999"/>
            <a:ext cx="5871606" cy="114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747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2CDA1BE4-1CF6-AB3D-EDFA-CB5669F606E8}"/>
              </a:ext>
            </a:extLst>
          </p:cNvPr>
          <p:cNvSpPr/>
          <p:nvPr/>
        </p:nvSpPr>
        <p:spPr>
          <a:xfrm>
            <a:off x="1" y="6657473"/>
            <a:ext cx="12192000" cy="200525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72AE7-DBDE-37DA-8877-BDBA85828E86}"/>
              </a:ext>
            </a:extLst>
          </p:cNvPr>
          <p:cNvSpPr txBox="1"/>
          <p:nvPr/>
        </p:nvSpPr>
        <p:spPr>
          <a:xfrm>
            <a:off x="400632" y="975415"/>
            <a:ext cx="5834798" cy="2631490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Web Application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Identify occupied parking spots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Provide real-time location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Direct user to selected parking spots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Provide annotation to parking lot owners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CDFF5-F6A9-ECEE-361E-F717C23B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730" y="4481094"/>
            <a:ext cx="3015270" cy="153276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0FBFA19-C412-63AB-3ED9-C0D08D854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480" y="469387"/>
            <a:ext cx="2566302" cy="550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E80E0B5-D97F-B96A-73AA-B37209B9F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065" y="469387"/>
            <a:ext cx="2566302" cy="550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93D086-F061-D03D-1FE3-15C003778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87" y="3744749"/>
            <a:ext cx="2956183" cy="15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0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02974-EE27-6A6C-F868-46B7FA210E51}"/>
              </a:ext>
            </a:extLst>
          </p:cNvPr>
          <p:cNvSpPr txBox="1"/>
          <p:nvPr/>
        </p:nvSpPr>
        <p:spPr>
          <a:xfrm>
            <a:off x="400632" y="2028615"/>
            <a:ext cx="54191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0"/>
              </a:rPr>
              <a:t>Our Features</a:t>
            </a:r>
            <a:endParaRPr lang="en-CA" sz="88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9DEF7982-F294-FDF3-48E0-2E8B0CA86A9F}"/>
              </a:ext>
            </a:extLst>
          </p:cNvPr>
          <p:cNvSpPr/>
          <p:nvPr/>
        </p:nvSpPr>
        <p:spPr>
          <a:xfrm>
            <a:off x="8024327" y="-1"/>
            <a:ext cx="4167673" cy="6858000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F2B3A3C-F7E7-66F6-4DAB-8323C11031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000" y="2649288"/>
              <a:ext cx="6879905" cy="42725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9905" cy="427258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71126" ay="-2214944" az="-5304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68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F2B3A3C-F7E7-66F6-4DAB-8323C1103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2649288"/>
                <a:ext cx="6879905" cy="42725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899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02974-EE27-6A6C-F868-46B7FA210E51}"/>
              </a:ext>
            </a:extLst>
          </p:cNvPr>
          <p:cNvSpPr txBox="1"/>
          <p:nvPr/>
        </p:nvSpPr>
        <p:spPr>
          <a:xfrm>
            <a:off x="3715041" y="405169"/>
            <a:ext cx="8000418" cy="35394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Our Features</a:t>
            </a:r>
            <a:endParaRPr lang="en-CA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9DEF7982-F294-FDF3-48E0-2E8B0CA86A9F}"/>
              </a:ext>
            </a:extLst>
          </p:cNvPr>
          <p:cNvSpPr/>
          <p:nvPr/>
        </p:nvSpPr>
        <p:spPr>
          <a:xfrm>
            <a:off x="400632" y="1015999"/>
            <a:ext cx="2675807" cy="5194754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B7EEC6A1-310A-3145-BBB2-3D8ECCA4A495}"/>
              </a:ext>
            </a:extLst>
          </p:cNvPr>
          <p:cNvSpPr/>
          <p:nvPr/>
        </p:nvSpPr>
        <p:spPr>
          <a:xfrm>
            <a:off x="3305608" y="1015999"/>
            <a:ext cx="2675807" cy="5194754"/>
          </a:xfrm>
          <a:prstGeom prst="trapezoid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2D3E3F4A-483F-5B14-114B-B2BDC1B689C5}"/>
              </a:ext>
            </a:extLst>
          </p:cNvPr>
          <p:cNvSpPr/>
          <p:nvPr/>
        </p:nvSpPr>
        <p:spPr>
          <a:xfrm>
            <a:off x="6210584" y="1015999"/>
            <a:ext cx="2675807" cy="5194754"/>
          </a:xfrm>
          <a:prstGeom prst="trapezoid">
            <a:avLst>
              <a:gd name="adj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BBE3AF92-2CB0-D080-370E-91B83A0992CD}"/>
              </a:ext>
            </a:extLst>
          </p:cNvPr>
          <p:cNvSpPr/>
          <p:nvPr/>
        </p:nvSpPr>
        <p:spPr>
          <a:xfrm>
            <a:off x="9115561" y="1015999"/>
            <a:ext cx="2675807" cy="5194754"/>
          </a:xfrm>
          <a:prstGeom prst="trapezoid">
            <a:avLst>
              <a:gd name="adj" fmla="val 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162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rapezoid 20">
            <a:extLst>
              <a:ext uri="{FF2B5EF4-FFF2-40B4-BE49-F238E27FC236}">
                <a16:creationId xmlns:a16="http://schemas.microsoft.com/office/drawing/2014/main" id="{ABA97EE9-844C-B31E-48BD-C3F52791D624}"/>
              </a:ext>
            </a:extLst>
          </p:cNvPr>
          <p:cNvSpPr/>
          <p:nvPr/>
        </p:nvSpPr>
        <p:spPr>
          <a:xfrm>
            <a:off x="0" y="5225144"/>
            <a:ext cx="12192000" cy="1632856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02974-EE27-6A6C-F868-46B7FA210E51}"/>
              </a:ext>
            </a:extLst>
          </p:cNvPr>
          <p:cNvSpPr txBox="1"/>
          <p:nvPr/>
        </p:nvSpPr>
        <p:spPr>
          <a:xfrm>
            <a:off x="3715041" y="405169"/>
            <a:ext cx="8000418" cy="35394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Our Features</a:t>
            </a:r>
            <a:endParaRPr lang="en-CA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028" name="Picture 4" descr="Parking Lot Occupancy - viso.ai">
            <a:extLst>
              <a:ext uri="{FF2B5EF4-FFF2-40B4-BE49-F238E27FC236}">
                <a16:creationId xmlns:a16="http://schemas.microsoft.com/office/drawing/2014/main" id="{37BD0CAA-6BF9-BD5D-F92A-D729BA856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3" r="35513"/>
          <a:stretch/>
        </p:blipFill>
        <p:spPr bwMode="auto">
          <a:xfrm>
            <a:off x="400632" y="1088569"/>
            <a:ext cx="2675806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F76099-C2C8-064E-9694-1C37D9049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4" r="35484"/>
          <a:stretch/>
        </p:blipFill>
        <p:spPr>
          <a:xfrm>
            <a:off x="3305608" y="1088569"/>
            <a:ext cx="2675806" cy="5194754"/>
          </a:xfrm>
          <a:prstGeom prst="rect">
            <a:avLst/>
          </a:prstGeom>
        </p:spPr>
      </p:pic>
      <p:pic>
        <p:nvPicPr>
          <p:cNvPr id="1030" name="Picture 6" descr="How to Use Google Maps to Plan an Awesome Vacation | WIRED">
            <a:extLst>
              <a:ext uri="{FF2B5EF4-FFF2-40B4-BE49-F238E27FC236}">
                <a16:creationId xmlns:a16="http://schemas.microsoft.com/office/drawing/2014/main" id="{2DDAAE69-A129-ACA5-B995-9E32D6C2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73038" b="-1"/>
          <a:stretch/>
        </p:blipFill>
        <p:spPr bwMode="auto">
          <a:xfrm>
            <a:off x="6210583" y="1106712"/>
            <a:ext cx="2675808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4A66921-273B-5B3D-E159-6AD518903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9094"/>
          <a:stretch/>
        </p:blipFill>
        <p:spPr bwMode="auto">
          <a:xfrm>
            <a:off x="9039651" y="1088569"/>
            <a:ext cx="2675808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3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Parking Lot Occupancy - viso.ai">
            <a:extLst>
              <a:ext uri="{FF2B5EF4-FFF2-40B4-BE49-F238E27FC236}">
                <a16:creationId xmlns:a16="http://schemas.microsoft.com/office/drawing/2014/main" id="{271156C4-8902-8CF9-47E1-F1818598A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94" b="17994"/>
          <a:stretch/>
        </p:blipFill>
        <p:spPr bwMode="auto">
          <a:xfrm>
            <a:off x="1" y="1379507"/>
            <a:ext cx="12191999" cy="438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02974-EE27-6A6C-F868-46B7FA210E51}"/>
              </a:ext>
            </a:extLst>
          </p:cNvPr>
          <p:cNvSpPr txBox="1"/>
          <p:nvPr/>
        </p:nvSpPr>
        <p:spPr>
          <a:xfrm>
            <a:off x="3715041" y="405169"/>
            <a:ext cx="8000418" cy="35394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Our Features</a:t>
            </a:r>
            <a:endParaRPr lang="en-CA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028" name="Picture 4" descr="Parking Lot Occupancy - viso.ai">
            <a:extLst>
              <a:ext uri="{FF2B5EF4-FFF2-40B4-BE49-F238E27FC236}">
                <a16:creationId xmlns:a16="http://schemas.microsoft.com/office/drawing/2014/main" id="{37BD0CAA-6BF9-BD5D-F92A-D729BA856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2" t="489" r="20124" b="-489"/>
          <a:stretch/>
        </p:blipFill>
        <p:spPr bwMode="auto">
          <a:xfrm>
            <a:off x="2577774" y="1088569"/>
            <a:ext cx="4345539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F76099-C2C8-064E-9694-1C37D90495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4" r="35484"/>
          <a:stretch/>
        </p:blipFill>
        <p:spPr>
          <a:xfrm>
            <a:off x="12856008" y="1088569"/>
            <a:ext cx="2675806" cy="5194754"/>
          </a:xfrm>
          <a:prstGeom prst="rect">
            <a:avLst/>
          </a:prstGeom>
        </p:spPr>
      </p:pic>
      <p:pic>
        <p:nvPicPr>
          <p:cNvPr id="1030" name="Picture 6" descr="How to Use Google Maps to Plan an Awesome Vacation | WIRED">
            <a:extLst>
              <a:ext uri="{FF2B5EF4-FFF2-40B4-BE49-F238E27FC236}">
                <a16:creationId xmlns:a16="http://schemas.microsoft.com/office/drawing/2014/main" id="{2DDAAE69-A129-ACA5-B995-9E32D6C2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73038" b="-1"/>
          <a:stretch/>
        </p:blipFill>
        <p:spPr bwMode="auto">
          <a:xfrm>
            <a:off x="15760983" y="1106712"/>
            <a:ext cx="2675808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4A66921-273B-5B3D-E159-6AD518903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9094"/>
          <a:stretch/>
        </p:blipFill>
        <p:spPr bwMode="auto">
          <a:xfrm>
            <a:off x="18590051" y="1088569"/>
            <a:ext cx="2675808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rapezoid 3">
            <a:extLst>
              <a:ext uri="{FF2B5EF4-FFF2-40B4-BE49-F238E27FC236}">
                <a16:creationId xmlns:a16="http://schemas.microsoft.com/office/drawing/2014/main" id="{55ABC31B-FA07-344A-671A-1F1907054542}"/>
              </a:ext>
            </a:extLst>
          </p:cNvPr>
          <p:cNvSpPr/>
          <p:nvPr/>
        </p:nvSpPr>
        <p:spPr>
          <a:xfrm flipV="1">
            <a:off x="0" y="6698820"/>
            <a:ext cx="12192000" cy="204897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2D5194-93A3-90F7-2BC3-483F2876A6D6}"/>
              </a:ext>
            </a:extLst>
          </p:cNvPr>
          <p:cNvGrpSpPr/>
          <p:nvPr/>
        </p:nvGrpSpPr>
        <p:grpSpPr>
          <a:xfrm>
            <a:off x="7076572" y="2687671"/>
            <a:ext cx="4796114" cy="2243557"/>
            <a:chOff x="7076572" y="2687672"/>
            <a:chExt cx="4796114" cy="19389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8852E-82F2-BAB6-F0B6-233D6A64B7F6}"/>
                </a:ext>
              </a:extLst>
            </p:cNvPr>
            <p:cNvSpPr txBox="1"/>
            <p:nvPr/>
          </p:nvSpPr>
          <p:spPr>
            <a:xfrm>
              <a:off x="7076572" y="2687672"/>
              <a:ext cx="2813088" cy="415498"/>
            </a:xfrm>
            <a:prstGeom prst="rect">
              <a:avLst/>
            </a:prstGeom>
            <a:noFill/>
          </p:spPr>
          <p:txBody>
            <a:bodyPr wrap="square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Montserrat" pitchFamily="2" charset="0"/>
                </a:rPr>
                <a:t>Spot Detection</a:t>
              </a:r>
              <a:endParaRPr lang="en-CA" sz="24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8AA444-D172-D983-ECE5-CF6218DFA4C5}"/>
                </a:ext>
              </a:extLst>
            </p:cNvPr>
            <p:cNvSpPr txBox="1"/>
            <p:nvPr/>
          </p:nvSpPr>
          <p:spPr>
            <a:xfrm>
              <a:off x="7076572" y="3150388"/>
              <a:ext cx="4796114" cy="1476276"/>
            </a:xfrm>
            <a:prstGeom prst="rect">
              <a:avLst/>
            </a:prstGeom>
            <a:noFill/>
          </p:spPr>
          <p:txBody>
            <a:bodyPr wrap="square" bIns="0" rtlCol="0" anchor="b">
              <a:spAutoFit/>
            </a:bodyPr>
            <a:lstStyle/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FFFFFF"/>
                  </a:solidFill>
                  <a:effectLst/>
                  <a:latin typeface="Montserrat" pitchFamily="2" charset="0"/>
                </a:rPr>
                <a:t>Used YOLOV3 model.</a:t>
              </a: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FFFFFF"/>
                  </a:solidFill>
                  <a:effectLst/>
                  <a:latin typeface="Montserrat" pitchFamily="2" charset="0"/>
                </a:rPr>
                <a:t>Provides much faster and accurate prediction results than conventional CNN.</a:t>
              </a: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FFFFFF"/>
                  </a:solidFill>
                  <a:effectLst/>
                  <a:latin typeface="Montserrat" pitchFamily="2" charset="0"/>
                </a:rPr>
                <a:t>Extendable and able to detect other transportations such as motorcycles.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3482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271156C4-8902-8CF9-47E1-F1818598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7" b="18057"/>
          <a:stretch/>
        </p:blipFill>
        <p:spPr bwMode="auto">
          <a:xfrm>
            <a:off x="1" y="1379507"/>
            <a:ext cx="12191999" cy="438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02974-EE27-6A6C-F868-46B7FA210E51}"/>
              </a:ext>
            </a:extLst>
          </p:cNvPr>
          <p:cNvSpPr txBox="1"/>
          <p:nvPr/>
        </p:nvSpPr>
        <p:spPr>
          <a:xfrm>
            <a:off x="3715041" y="405169"/>
            <a:ext cx="8000418" cy="35394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Our Features</a:t>
            </a:r>
            <a:endParaRPr lang="en-CA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028" name="Picture 4" descr="Parking Lot Occupancy - viso.ai">
            <a:extLst>
              <a:ext uri="{FF2B5EF4-FFF2-40B4-BE49-F238E27FC236}">
                <a16:creationId xmlns:a16="http://schemas.microsoft.com/office/drawing/2014/main" id="{37BD0CAA-6BF9-BD5D-F92A-D729BA856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2" t="489" r="20124" b="-489"/>
          <a:stretch/>
        </p:blipFill>
        <p:spPr bwMode="auto">
          <a:xfrm>
            <a:off x="-9294912" y="1106712"/>
            <a:ext cx="4345539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Use Google Maps to Plan an Awesome Vacation | WIRED">
            <a:extLst>
              <a:ext uri="{FF2B5EF4-FFF2-40B4-BE49-F238E27FC236}">
                <a16:creationId xmlns:a16="http://schemas.microsoft.com/office/drawing/2014/main" id="{2DDAAE69-A129-ACA5-B995-9E32D6C2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73038" b="-1"/>
          <a:stretch/>
        </p:blipFill>
        <p:spPr bwMode="auto">
          <a:xfrm>
            <a:off x="15760983" y="1106712"/>
            <a:ext cx="2675808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4A66921-273B-5B3D-E159-6AD518903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9094"/>
          <a:stretch/>
        </p:blipFill>
        <p:spPr bwMode="auto">
          <a:xfrm>
            <a:off x="18590051" y="1088569"/>
            <a:ext cx="2675808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8852E-82F2-BAB6-F0B6-233D6A64B7F6}"/>
              </a:ext>
            </a:extLst>
          </p:cNvPr>
          <p:cNvSpPr txBox="1"/>
          <p:nvPr/>
        </p:nvSpPr>
        <p:spPr>
          <a:xfrm>
            <a:off x="-4796114" y="2705815"/>
            <a:ext cx="2813088" cy="415498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0"/>
              </a:rPr>
              <a:t>Spot Detection</a:t>
            </a:r>
            <a:endParaRPr lang="en-CA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AA444-D172-D983-ECE5-CF6218DFA4C5}"/>
              </a:ext>
            </a:extLst>
          </p:cNvPr>
          <p:cNvSpPr txBox="1"/>
          <p:nvPr/>
        </p:nvSpPr>
        <p:spPr>
          <a:xfrm>
            <a:off x="-4796114" y="3121313"/>
            <a:ext cx="4796114" cy="1523494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Lorem ipsum dolor sit amet, consectetuer adipiscing elit. Maecenas porttitor congue massa.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F76099-C2C8-064E-9694-1C37D9049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4" r="17367"/>
          <a:stretch/>
        </p:blipFill>
        <p:spPr>
          <a:xfrm>
            <a:off x="2577773" y="1088569"/>
            <a:ext cx="4345538" cy="51947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3F62DDA-D849-EED7-F7CD-A6BAE479383A}"/>
              </a:ext>
            </a:extLst>
          </p:cNvPr>
          <p:cNvGrpSpPr/>
          <p:nvPr/>
        </p:nvGrpSpPr>
        <p:grpSpPr>
          <a:xfrm>
            <a:off x="7076572" y="2687672"/>
            <a:ext cx="4796114" cy="1938992"/>
            <a:chOff x="7076572" y="2687672"/>
            <a:chExt cx="4796114" cy="193899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371583-7267-7278-3A92-52600004DF1F}"/>
                </a:ext>
              </a:extLst>
            </p:cNvPr>
            <p:cNvSpPr txBox="1"/>
            <p:nvPr/>
          </p:nvSpPr>
          <p:spPr>
            <a:xfrm>
              <a:off x="7076572" y="2687672"/>
              <a:ext cx="2813088" cy="415498"/>
            </a:xfrm>
            <a:prstGeom prst="rect">
              <a:avLst/>
            </a:prstGeom>
            <a:noFill/>
          </p:spPr>
          <p:txBody>
            <a:bodyPr wrap="square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Montserrat" pitchFamily="2" charset="0"/>
                </a:rPr>
                <a:t>Analytics</a:t>
              </a:r>
              <a:endParaRPr lang="en-CA" sz="24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C39214-D278-B856-3EB7-AF7A39D3B55C}"/>
                </a:ext>
              </a:extLst>
            </p:cNvPr>
            <p:cNvSpPr txBox="1"/>
            <p:nvPr/>
          </p:nvSpPr>
          <p:spPr>
            <a:xfrm>
              <a:off x="7076572" y="3195503"/>
              <a:ext cx="4796114" cy="1431161"/>
            </a:xfrm>
            <a:prstGeom prst="rect">
              <a:avLst/>
            </a:prstGeom>
            <a:noFill/>
          </p:spPr>
          <p:txBody>
            <a:bodyPr wrap="square" bIns="0" rtlCol="0" anchor="b">
              <a:spAutoFit/>
            </a:bodyPr>
            <a:lstStyle/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FFFFFF"/>
                  </a:solidFill>
                  <a:effectLst/>
                  <a:latin typeface="Montserrat" pitchFamily="2" charset="0"/>
                </a:rPr>
                <a:t>Live data for real-time decision making</a:t>
              </a: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FFFFFF"/>
                  </a:solidFill>
                  <a:effectLst/>
                  <a:latin typeface="Montserrat" pitchFamily="2" charset="0"/>
                </a:rPr>
                <a:t>Admins and users can gauge parking occupancy</a:t>
              </a: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FFFFFF"/>
                  </a:solidFill>
                  <a:effectLst/>
                  <a:latin typeface="Montserrat" pitchFamily="2" charset="0"/>
                </a:rPr>
                <a:t>Twenty-four hours of historical data</a:t>
              </a:r>
            </a:p>
          </p:txBody>
        </p:sp>
      </p:grpSp>
      <p:sp>
        <p:nvSpPr>
          <p:cNvPr id="11" name="Trapezoid 10">
            <a:extLst>
              <a:ext uri="{FF2B5EF4-FFF2-40B4-BE49-F238E27FC236}">
                <a16:creationId xmlns:a16="http://schemas.microsoft.com/office/drawing/2014/main" id="{CB13689D-ABFA-3593-B238-1B65E154BA81}"/>
              </a:ext>
            </a:extLst>
          </p:cNvPr>
          <p:cNvSpPr/>
          <p:nvPr/>
        </p:nvSpPr>
        <p:spPr>
          <a:xfrm flipV="1">
            <a:off x="0" y="6698820"/>
            <a:ext cx="12192000" cy="204897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2772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271156C4-8902-8CF9-47E1-F1818598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7" b="34927"/>
          <a:stretch/>
        </p:blipFill>
        <p:spPr bwMode="auto">
          <a:xfrm>
            <a:off x="1" y="1379507"/>
            <a:ext cx="12191999" cy="438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Use Google Maps to Plan an Awesome Vacation | WIRED">
            <a:extLst>
              <a:ext uri="{FF2B5EF4-FFF2-40B4-BE49-F238E27FC236}">
                <a16:creationId xmlns:a16="http://schemas.microsoft.com/office/drawing/2014/main" id="{2DDAAE69-A129-ACA5-B995-9E32D6C2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-1" r="56214" b="-1"/>
          <a:stretch/>
        </p:blipFill>
        <p:spPr bwMode="auto">
          <a:xfrm>
            <a:off x="2577771" y="1088569"/>
            <a:ext cx="4345537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02974-EE27-6A6C-F868-46B7FA210E51}"/>
              </a:ext>
            </a:extLst>
          </p:cNvPr>
          <p:cNvSpPr txBox="1"/>
          <p:nvPr/>
        </p:nvSpPr>
        <p:spPr>
          <a:xfrm>
            <a:off x="3715041" y="405169"/>
            <a:ext cx="8000418" cy="35394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Our Features</a:t>
            </a:r>
            <a:endParaRPr lang="en-CA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028" name="Picture 4" descr="Parking Lot Occupancy - viso.ai">
            <a:extLst>
              <a:ext uri="{FF2B5EF4-FFF2-40B4-BE49-F238E27FC236}">
                <a16:creationId xmlns:a16="http://schemas.microsoft.com/office/drawing/2014/main" id="{37BD0CAA-6BF9-BD5D-F92A-D729BA856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2" t="489" r="20124" b="-489"/>
          <a:stretch/>
        </p:blipFill>
        <p:spPr bwMode="auto">
          <a:xfrm>
            <a:off x="-9294912" y="1106712"/>
            <a:ext cx="4345539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B4A66921-273B-5B3D-E159-6AD518903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19094"/>
          <a:stretch/>
        </p:blipFill>
        <p:spPr bwMode="auto">
          <a:xfrm>
            <a:off x="18590051" y="1088569"/>
            <a:ext cx="2675808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8852E-82F2-BAB6-F0B6-233D6A64B7F6}"/>
              </a:ext>
            </a:extLst>
          </p:cNvPr>
          <p:cNvSpPr txBox="1"/>
          <p:nvPr/>
        </p:nvSpPr>
        <p:spPr>
          <a:xfrm>
            <a:off x="-4796114" y="2705815"/>
            <a:ext cx="2813088" cy="415498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0"/>
              </a:rPr>
              <a:t>Spot Detection</a:t>
            </a:r>
            <a:endParaRPr lang="en-CA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AA444-D172-D983-ECE5-CF6218DFA4C5}"/>
              </a:ext>
            </a:extLst>
          </p:cNvPr>
          <p:cNvSpPr txBox="1"/>
          <p:nvPr/>
        </p:nvSpPr>
        <p:spPr>
          <a:xfrm>
            <a:off x="-4796114" y="3121313"/>
            <a:ext cx="4796114" cy="1523494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Lorem ipsum dolor sit amet, consectetuer adipiscing elit. Maecenas porttitor congue massa.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F76099-C2C8-064E-9694-1C37D90495F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4" r="17367"/>
          <a:stretch/>
        </p:blipFill>
        <p:spPr>
          <a:xfrm>
            <a:off x="-9294913" y="1088569"/>
            <a:ext cx="4345538" cy="5194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371583-7267-7278-3A92-52600004DF1F}"/>
              </a:ext>
            </a:extLst>
          </p:cNvPr>
          <p:cNvSpPr txBox="1"/>
          <p:nvPr/>
        </p:nvSpPr>
        <p:spPr>
          <a:xfrm>
            <a:off x="-4796114" y="2687672"/>
            <a:ext cx="2813088" cy="415498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0"/>
              </a:rPr>
              <a:t>Analytics</a:t>
            </a:r>
            <a:endParaRPr lang="en-CA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39214-D278-B856-3EB7-AF7A39D3B55C}"/>
              </a:ext>
            </a:extLst>
          </p:cNvPr>
          <p:cNvSpPr txBox="1"/>
          <p:nvPr/>
        </p:nvSpPr>
        <p:spPr>
          <a:xfrm>
            <a:off x="-4796114" y="3103170"/>
            <a:ext cx="4796114" cy="1523494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Lorem ipsum dolor sit amet, consectetuer adipiscing elit. Maecenas porttitor congue massa.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8C050-3AC3-0370-2F14-8A87D2BBE8FA}"/>
              </a:ext>
            </a:extLst>
          </p:cNvPr>
          <p:cNvSpPr txBox="1"/>
          <p:nvPr/>
        </p:nvSpPr>
        <p:spPr>
          <a:xfrm>
            <a:off x="7076572" y="2687672"/>
            <a:ext cx="2813088" cy="415498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0"/>
              </a:rPr>
              <a:t>Admin View</a:t>
            </a:r>
            <a:endParaRPr lang="en-CA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5F075-6374-2400-322C-1F61592CCA32}"/>
              </a:ext>
            </a:extLst>
          </p:cNvPr>
          <p:cNvSpPr txBox="1"/>
          <p:nvPr/>
        </p:nvSpPr>
        <p:spPr>
          <a:xfrm>
            <a:off x="7076568" y="3084928"/>
            <a:ext cx="4796114" cy="127727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FFFFFF"/>
                </a:solidFill>
                <a:effectLst/>
                <a:latin typeface="Montserrat" pitchFamily="2" charset="0"/>
              </a:rPr>
              <a:t>Annotate a Google Maps and camera view with parking spots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solidFill>
                  <a:srgbClr val="FFFFFF"/>
                </a:solidFill>
                <a:effectLst/>
                <a:latin typeface="Montserrat" pitchFamily="2" charset="0"/>
              </a:rPr>
              <a:t>Modify spots with accessible or reserved status</a:t>
            </a:r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6028A62E-9618-2CEB-8629-735B582470C6}"/>
              </a:ext>
            </a:extLst>
          </p:cNvPr>
          <p:cNvSpPr/>
          <p:nvPr/>
        </p:nvSpPr>
        <p:spPr>
          <a:xfrm flipV="1">
            <a:off x="0" y="6698820"/>
            <a:ext cx="12192000" cy="204897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5488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271156C4-8902-8CF9-47E1-F1818598A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34" b="34934"/>
          <a:stretch/>
        </p:blipFill>
        <p:spPr bwMode="auto">
          <a:xfrm>
            <a:off x="1" y="1379507"/>
            <a:ext cx="12323134" cy="438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02974-EE27-6A6C-F868-46B7FA210E51}"/>
              </a:ext>
            </a:extLst>
          </p:cNvPr>
          <p:cNvSpPr txBox="1"/>
          <p:nvPr/>
        </p:nvSpPr>
        <p:spPr>
          <a:xfrm>
            <a:off x="3715041" y="405169"/>
            <a:ext cx="8000418" cy="35394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Our Features</a:t>
            </a:r>
            <a:endParaRPr lang="en-CA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028" name="Picture 4" descr="Parking Lot Occupancy - viso.ai">
            <a:extLst>
              <a:ext uri="{FF2B5EF4-FFF2-40B4-BE49-F238E27FC236}">
                <a16:creationId xmlns:a16="http://schemas.microsoft.com/office/drawing/2014/main" id="{37BD0CAA-6BF9-BD5D-F92A-D729BA856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2" t="489" r="20124" b="-489"/>
          <a:stretch/>
        </p:blipFill>
        <p:spPr bwMode="auto">
          <a:xfrm>
            <a:off x="-9294912" y="1106712"/>
            <a:ext cx="4345539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8852E-82F2-BAB6-F0B6-233D6A64B7F6}"/>
              </a:ext>
            </a:extLst>
          </p:cNvPr>
          <p:cNvSpPr txBox="1"/>
          <p:nvPr/>
        </p:nvSpPr>
        <p:spPr>
          <a:xfrm>
            <a:off x="-4796114" y="2705815"/>
            <a:ext cx="2813088" cy="415498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0"/>
              </a:rPr>
              <a:t>Spot Detection</a:t>
            </a:r>
            <a:endParaRPr lang="en-CA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8AA444-D172-D983-ECE5-CF6218DFA4C5}"/>
              </a:ext>
            </a:extLst>
          </p:cNvPr>
          <p:cNvSpPr txBox="1"/>
          <p:nvPr/>
        </p:nvSpPr>
        <p:spPr>
          <a:xfrm>
            <a:off x="-4796114" y="3121313"/>
            <a:ext cx="4796114" cy="1523494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Lorem ipsum dolor sit amet, consectetuer adipiscing elit. Maecenas porttitor congue massa.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F76099-C2C8-064E-9694-1C37D90495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4" r="17367"/>
          <a:stretch/>
        </p:blipFill>
        <p:spPr>
          <a:xfrm>
            <a:off x="-9294913" y="1088569"/>
            <a:ext cx="4345538" cy="5194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371583-7267-7278-3A92-52600004DF1F}"/>
              </a:ext>
            </a:extLst>
          </p:cNvPr>
          <p:cNvSpPr txBox="1"/>
          <p:nvPr/>
        </p:nvSpPr>
        <p:spPr>
          <a:xfrm>
            <a:off x="-4796114" y="2687672"/>
            <a:ext cx="2813088" cy="415498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0"/>
              </a:rPr>
              <a:t>Analytics</a:t>
            </a:r>
            <a:endParaRPr lang="en-CA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39214-D278-B856-3EB7-AF7A39D3B55C}"/>
              </a:ext>
            </a:extLst>
          </p:cNvPr>
          <p:cNvSpPr txBox="1"/>
          <p:nvPr/>
        </p:nvSpPr>
        <p:spPr>
          <a:xfrm>
            <a:off x="-4796114" y="3103170"/>
            <a:ext cx="4796114" cy="1523494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Lorem ipsum dolor sit amet, consectetuer adipiscing elit. Maecenas porttitor congue massa. </a:t>
            </a:r>
          </a:p>
        </p:txBody>
      </p:sp>
      <p:pic>
        <p:nvPicPr>
          <p:cNvPr id="1030" name="Picture 6" descr="How to Use Google Maps to Plan an Awesome Vacation | WIRED">
            <a:extLst>
              <a:ext uri="{FF2B5EF4-FFF2-40B4-BE49-F238E27FC236}">
                <a16:creationId xmlns:a16="http://schemas.microsoft.com/office/drawing/2014/main" id="{2DDAAE69-A129-ACA5-B995-9E32D6C26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-1" r="56214" b="-1"/>
          <a:stretch/>
        </p:blipFill>
        <p:spPr bwMode="auto">
          <a:xfrm>
            <a:off x="-9268460" y="1070662"/>
            <a:ext cx="4345537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58C050-3AC3-0370-2F14-8A87D2BBE8FA}"/>
              </a:ext>
            </a:extLst>
          </p:cNvPr>
          <p:cNvSpPr txBox="1"/>
          <p:nvPr/>
        </p:nvSpPr>
        <p:spPr>
          <a:xfrm>
            <a:off x="-4769659" y="2669765"/>
            <a:ext cx="2813088" cy="415498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0"/>
              </a:rPr>
              <a:t>Admin View</a:t>
            </a:r>
            <a:endParaRPr lang="en-CA" sz="24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5F075-6374-2400-322C-1F61592CCA32}"/>
              </a:ext>
            </a:extLst>
          </p:cNvPr>
          <p:cNvSpPr txBox="1"/>
          <p:nvPr/>
        </p:nvSpPr>
        <p:spPr>
          <a:xfrm>
            <a:off x="-4769659" y="3085263"/>
            <a:ext cx="4796114" cy="1523494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Lorem ipsum dolor sit amet, consectetuer adipiscing elit. Maecenas porttitor congue massa. 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54E2BB-06B5-49CC-7E9E-0686A7657768}"/>
              </a:ext>
            </a:extLst>
          </p:cNvPr>
          <p:cNvGrpSpPr/>
          <p:nvPr/>
        </p:nvGrpSpPr>
        <p:grpSpPr>
          <a:xfrm>
            <a:off x="7078532" y="3284228"/>
            <a:ext cx="4796114" cy="1197664"/>
            <a:chOff x="7076572" y="2687672"/>
            <a:chExt cx="4796114" cy="19389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10AE02-7BDC-82AD-169F-7AF0811163EF}"/>
                </a:ext>
              </a:extLst>
            </p:cNvPr>
            <p:cNvSpPr txBox="1"/>
            <p:nvPr/>
          </p:nvSpPr>
          <p:spPr>
            <a:xfrm>
              <a:off x="7076572" y="2687672"/>
              <a:ext cx="2813088" cy="415498"/>
            </a:xfrm>
            <a:prstGeom prst="rect">
              <a:avLst/>
            </a:prstGeom>
            <a:noFill/>
          </p:spPr>
          <p:txBody>
            <a:bodyPr wrap="square" bIns="0" rtlCol="0" anchor="b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Montserrat" pitchFamily="2" charset="0"/>
                </a:rPr>
                <a:t>Navigation</a:t>
              </a:r>
              <a:endParaRPr lang="en-CA" sz="2400" b="1" dirty="0">
                <a:solidFill>
                  <a:schemeClr val="bg1"/>
                </a:solidFill>
                <a:latin typeface="Montserrat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B50C94-554A-2649-9A6C-9121D03014BE}"/>
                </a:ext>
              </a:extLst>
            </p:cNvPr>
            <p:cNvSpPr txBox="1"/>
            <p:nvPr/>
          </p:nvSpPr>
          <p:spPr>
            <a:xfrm>
              <a:off x="7076572" y="3749501"/>
              <a:ext cx="4796114" cy="877163"/>
            </a:xfrm>
            <a:prstGeom prst="rect">
              <a:avLst/>
            </a:prstGeom>
            <a:noFill/>
          </p:spPr>
          <p:txBody>
            <a:bodyPr wrap="square" bIns="0" rtlCol="0" anchor="b">
              <a:spAutoFit/>
            </a:bodyPr>
            <a:lstStyle/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FFFFFF"/>
                  </a:solidFill>
                  <a:effectLst/>
                  <a:latin typeface="Montserrat" pitchFamily="2" charset="0"/>
                </a:rPr>
                <a:t>Track real time location</a:t>
              </a:r>
            </a:p>
            <a:p>
              <a:pPr marL="285750" indent="-285750" rtl="0" fontAlgn="base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800" b="0" i="0" u="none" strike="noStrike" dirty="0">
                  <a:solidFill>
                    <a:srgbClr val="FFFFFF"/>
                  </a:solidFill>
                  <a:effectLst/>
                  <a:latin typeface="Montserrat" pitchFamily="2" charset="0"/>
                </a:rPr>
                <a:t>Use Google Maps API to route to destination</a:t>
              </a:r>
            </a:p>
          </p:txBody>
        </p:sp>
      </p:grpSp>
      <p:sp>
        <p:nvSpPr>
          <p:cNvPr id="15" name="Trapezoid 14">
            <a:extLst>
              <a:ext uri="{FF2B5EF4-FFF2-40B4-BE49-F238E27FC236}">
                <a16:creationId xmlns:a16="http://schemas.microsoft.com/office/drawing/2014/main" id="{6071977B-D55A-566F-3035-A087D069CF40}"/>
              </a:ext>
            </a:extLst>
          </p:cNvPr>
          <p:cNvSpPr/>
          <p:nvPr/>
        </p:nvSpPr>
        <p:spPr>
          <a:xfrm flipV="1">
            <a:off x="0" y="6698820"/>
            <a:ext cx="12192000" cy="204897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4A66921-273B-5B3D-E159-6AD5189033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-169"/>
          <a:stretch/>
        </p:blipFill>
        <p:spPr bwMode="auto">
          <a:xfrm>
            <a:off x="2579731" y="1070662"/>
            <a:ext cx="4343582" cy="519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9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02974-EE27-6A6C-F868-46B7FA210E51}"/>
              </a:ext>
            </a:extLst>
          </p:cNvPr>
          <p:cNvSpPr txBox="1"/>
          <p:nvPr/>
        </p:nvSpPr>
        <p:spPr>
          <a:xfrm>
            <a:off x="400632" y="2028615"/>
            <a:ext cx="54191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0"/>
              </a:rPr>
              <a:t>The Demo</a:t>
            </a:r>
            <a:endParaRPr lang="en-CA" sz="88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9DEF7982-F294-FDF3-48E0-2E8B0CA86A9F}"/>
              </a:ext>
            </a:extLst>
          </p:cNvPr>
          <p:cNvSpPr/>
          <p:nvPr/>
        </p:nvSpPr>
        <p:spPr>
          <a:xfrm>
            <a:off x="8024327" y="-1"/>
            <a:ext cx="4167673" cy="6858000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F2B3A3C-F7E7-66F6-4DAB-8323C11031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2622898"/>
                  </p:ext>
                </p:extLst>
              </p:nvPr>
            </p:nvGraphicFramePr>
            <p:xfrm>
              <a:off x="6096000" y="2649288"/>
              <a:ext cx="6879905" cy="42725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9905" cy="427258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71126" ay="-2214944" az="-5304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68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F2B3A3C-F7E7-66F6-4DAB-8323C1103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2649288"/>
                <a:ext cx="6879905" cy="42725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672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F3C700D-7D9D-F402-C95A-0687D0E7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33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49" y="2196495"/>
            <a:ext cx="8724900" cy="169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2FF28-D9C5-4C1C-A630-786D4C505506}"/>
              </a:ext>
            </a:extLst>
          </p:cNvPr>
          <p:cNvSpPr txBox="1"/>
          <p:nvPr/>
        </p:nvSpPr>
        <p:spPr>
          <a:xfrm>
            <a:off x="3047223" y="4709240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CA" b="0" dirty="0">
                <a:effectLst/>
                <a:latin typeface="Montserrat" pitchFamily="2" charset="0"/>
                <a:ea typeface="MS UI Gothic" panose="020B0600070205080204" pitchFamily="34" charset="-128"/>
              </a:rPr>
              <a:t> </a:t>
            </a:r>
            <a:r>
              <a:rPr lang="en-CA" sz="1800" b="1" i="0" u="none" strike="noStrike" dirty="0" err="1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caPstOneGroup</a:t>
            </a:r>
            <a:r>
              <a:rPr lang="en-CA" sz="1800" b="1" i="0" u="none" strike="noStrike" dirty="0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, Team #29</a:t>
            </a:r>
            <a:endParaRPr lang="en-CA" b="0" dirty="0">
              <a:effectLst/>
              <a:latin typeface="Montserrat" pitchFamily="2" charset="0"/>
              <a:ea typeface="MS UI Gothic" panose="020B0600070205080204" pitchFamily="34" charset="-128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Almen Ng, Albert Zhou, David Yao, Gary Gong, Jonathan </a:t>
            </a:r>
            <a:r>
              <a:rPr lang="en-CA" sz="1800" b="0" i="0" u="none" strike="noStrike" dirty="0" err="1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Yapeter</a:t>
            </a:r>
            <a:r>
              <a:rPr lang="en-CA" sz="1800" b="0" i="0" u="none" strike="noStrike" dirty="0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, </a:t>
            </a:r>
            <a:r>
              <a:rPr lang="en-CA" sz="1800" b="0" i="0" u="none" strike="noStrike" dirty="0" err="1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Kabishan</a:t>
            </a:r>
            <a:r>
              <a:rPr lang="en-CA" sz="1800" b="0" i="0" u="none" strike="noStrike" dirty="0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 </a:t>
            </a:r>
            <a:r>
              <a:rPr lang="en-CA" sz="1800" b="0" i="0" u="none" strike="noStrike" dirty="0" err="1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Suvendran</a:t>
            </a:r>
            <a:endParaRPr lang="en-CA" b="0" dirty="0">
              <a:effectLst/>
              <a:latin typeface="Montserrat" pitchFamily="2" charset="0"/>
              <a:ea typeface="MS UI Gothic" panose="020B0600070205080204" pitchFamily="34" charset="-128"/>
            </a:endParaRPr>
          </a:p>
          <a:p>
            <a:br>
              <a:rPr lang="en-CA" dirty="0">
                <a:latin typeface="Montserrat" pitchFamily="2" charset="0"/>
                <a:ea typeface="MS UI Gothic" panose="020B0600070205080204" pitchFamily="34" charset="-128"/>
              </a:rPr>
            </a:br>
            <a:endParaRPr lang="en-CA" dirty="0">
              <a:latin typeface="Montserrat" pitchFamily="2" charset="0"/>
              <a:ea typeface="MS UI Gothic" panose="020B0600070205080204" pitchFamily="34" charset="-128"/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09499760-D9B1-9D19-BB04-449FF68A8226}"/>
              </a:ext>
            </a:extLst>
          </p:cNvPr>
          <p:cNvSpPr/>
          <p:nvPr/>
        </p:nvSpPr>
        <p:spPr>
          <a:xfrm>
            <a:off x="890335" y="4288441"/>
            <a:ext cx="10411327" cy="185367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793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02974-EE27-6A6C-F868-46B7FA210E51}"/>
              </a:ext>
            </a:extLst>
          </p:cNvPr>
          <p:cNvSpPr txBox="1"/>
          <p:nvPr/>
        </p:nvSpPr>
        <p:spPr>
          <a:xfrm>
            <a:off x="400631" y="2028615"/>
            <a:ext cx="665331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0"/>
              </a:rPr>
              <a:t>Design &amp; Philosophy</a:t>
            </a:r>
            <a:endParaRPr lang="en-CA" sz="88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9DEF7982-F294-FDF3-48E0-2E8B0CA86A9F}"/>
              </a:ext>
            </a:extLst>
          </p:cNvPr>
          <p:cNvSpPr/>
          <p:nvPr/>
        </p:nvSpPr>
        <p:spPr>
          <a:xfrm>
            <a:off x="8024327" y="-1"/>
            <a:ext cx="4167673" cy="6858000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F2B3A3C-F7E7-66F6-4DAB-8323C11031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000" y="2649288"/>
              <a:ext cx="6879905" cy="42725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9905" cy="427258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71126" ay="-2214944" az="-5304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68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F2B3A3C-F7E7-66F6-4DAB-8323C1103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2649288"/>
                <a:ext cx="6879905" cy="42725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234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2CDA1BE4-1CF6-AB3D-EDFA-CB5669F606E8}"/>
              </a:ext>
            </a:extLst>
          </p:cNvPr>
          <p:cNvSpPr/>
          <p:nvPr/>
        </p:nvSpPr>
        <p:spPr>
          <a:xfrm>
            <a:off x="1" y="6657473"/>
            <a:ext cx="12192000" cy="200525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3D086-F061-D03D-1FE3-15C003778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30" y="975415"/>
            <a:ext cx="5376154" cy="2732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772AE7-DBDE-37DA-8877-BDBA85828E86}"/>
              </a:ext>
            </a:extLst>
          </p:cNvPr>
          <p:cNvSpPr txBox="1"/>
          <p:nvPr/>
        </p:nvSpPr>
        <p:spPr>
          <a:xfrm>
            <a:off x="400632" y="837253"/>
            <a:ext cx="5834798" cy="4478149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User-Centered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Visibility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Animations, visual cues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Consistent terminology, layout, and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Efficiency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Learnability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Error Prevention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Aesthetics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Affordance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itchFamily="2" charset="0"/>
              </a:rPr>
              <a:t>Minimalism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CDFF5-F6A9-ECEE-361E-F717C23B5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435" y="3695304"/>
            <a:ext cx="4507149" cy="22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34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A02974-EE27-6A6C-F868-46B7FA210E51}"/>
              </a:ext>
            </a:extLst>
          </p:cNvPr>
          <p:cNvSpPr txBox="1"/>
          <p:nvPr/>
        </p:nvSpPr>
        <p:spPr>
          <a:xfrm>
            <a:off x="400632" y="2028615"/>
            <a:ext cx="54191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0"/>
              </a:rPr>
              <a:t>Future Features</a:t>
            </a:r>
            <a:endParaRPr lang="en-CA" sz="8800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9DEF7982-F294-FDF3-48E0-2E8B0CA86A9F}"/>
              </a:ext>
            </a:extLst>
          </p:cNvPr>
          <p:cNvSpPr/>
          <p:nvPr/>
        </p:nvSpPr>
        <p:spPr>
          <a:xfrm>
            <a:off x="8024327" y="-1"/>
            <a:ext cx="4167673" cy="6858000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F2B3A3C-F7E7-66F6-4DAB-8323C11031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096000" y="2649288"/>
              <a:ext cx="6879905" cy="42725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9905" cy="427258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71126" ay="-2214944" az="-5304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68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F2B3A3C-F7E7-66F6-4DAB-8323C1103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2649288"/>
                <a:ext cx="6879905" cy="42725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833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op for No Parking Fire Lane Signs and Save up to 35% | BannerBuzz CA">
            <a:extLst>
              <a:ext uri="{FF2B5EF4-FFF2-40B4-BE49-F238E27FC236}">
                <a16:creationId xmlns:a16="http://schemas.microsoft.com/office/drawing/2014/main" id="{D67BE6FB-C2FD-D3FD-C21B-2B876316E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r="1889" b="28156"/>
          <a:stretch>
            <a:fillRect/>
          </a:stretch>
        </p:blipFill>
        <p:spPr bwMode="auto">
          <a:xfrm rot="14932217">
            <a:off x="-1854084" y="1399218"/>
            <a:ext cx="1423796" cy="1976481"/>
          </a:xfrm>
          <a:custGeom>
            <a:avLst/>
            <a:gdLst>
              <a:gd name="connsiteX0" fmla="*/ 1418154 w 1423796"/>
              <a:gd name="connsiteY0" fmla="*/ 1976481 h 1976481"/>
              <a:gd name="connsiteX1" fmla="*/ 569673 w 1423796"/>
              <a:gd name="connsiteY1" fmla="*/ 1916557 h 1976481"/>
              <a:gd name="connsiteX2" fmla="*/ 570240 w 1423796"/>
              <a:gd name="connsiteY2" fmla="*/ 1911850 h 1976481"/>
              <a:gd name="connsiteX3" fmla="*/ 65329 w 1423796"/>
              <a:gd name="connsiteY3" fmla="*/ 747437 h 1976481"/>
              <a:gd name="connsiteX4" fmla="*/ 0 w 1423796"/>
              <a:gd name="connsiteY4" fmla="*/ 700184 h 1976481"/>
              <a:gd name="connsiteX5" fmla="*/ 463430 w 1423796"/>
              <a:gd name="connsiteY5" fmla="*/ 0 h 1976481"/>
              <a:gd name="connsiteX6" fmla="*/ 490674 w 1423796"/>
              <a:gd name="connsiteY6" fmla="*/ 0 h 1976481"/>
              <a:gd name="connsiteX7" fmla="*/ 589256 w 1423796"/>
              <a:gd name="connsiteY7" fmla="*/ 72974 h 1976481"/>
              <a:gd name="connsiteX8" fmla="*/ 1418154 w 1423796"/>
              <a:gd name="connsiteY8" fmla="*/ 1976481 h 1976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3796" h="1976481">
                <a:moveTo>
                  <a:pt x="1418154" y="1976481"/>
                </a:moveTo>
                <a:lnTo>
                  <a:pt x="569673" y="1916557"/>
                </a:lnTo>
                <a:lnTo>
                  <a:pt x="570240" y="1911850"/>
                </a:lnTo>
                <a:cubicBezTo>
                  <a:pt x="603260" y="1444316"/>
                  <a:pt x="400623" y="1015741"/>
                  <a:pt x="65329" y="747437"/>
                </a:cubicBezTo>
                <a:lnTo>
                  <a:pt x="0" y="700184"/>
                </a:lnTo>
                <a:lnTo>
                  <a:pt x="463430" y="0"/>
                </a:lnTo>
                <a:lnTo>
                  <a:pt x="490674" y="0"/>
                </a:lnTo>
                <a:lnTo>
                  <a:pt x="589256" y="72974"/>
                </a:lnTo>
                <a:cubicBezTo>
                  <a:pt x="1156826" y="523378"/>
                  <a:pt x="1470425" y="1236365"/>
                  <a:pt x="1418154" y="197648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mart Parking Stock Photo - Download Image Now - Car, Small, Large - iStock">
            <a:extLst>
              <a:ext uri="{FF2B5EF4-FFF2-40B4-BE49-F238E27FC236}">
                <a16:creationId xmlns:a16="http://schemas.microsoft.com/office/drawing/2014/main" id="{F89BD09E-5603-6CCA-136E-301BC347B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15951" r="26097" b="5583"/>
          <a:stretch>
            <a:fillRect/>
          </a:stretch>
        </p:blipFill>
        <p:spPr bwMode="auto">
          <a:xfrm rot="3146884">
            <a:off x="-2503886" y="3224111"/>
            <a:ext cx="2030482" cy="1341938"/>
          </a:xfrm>
          <a:custGeom>
            <a:avLst/>
            <a:gdLst>
              <a:gd name="connsiteX0" fmla="*/ 0 w 2030482"/>
              <a:gd name="connsiteY0" fmla="*/ 551053 h 1341938"/>
              <a:gd name="connsiteX1" fmla="*/ 654896 w 2030482"/>
              <a:gd name="connsiteY1" fmla="*/ 0 h 1341938"/>
              <a:gd name="connsiteX2" fmla="*/ 684432 w 2030482"/>
              <a:gd name="connsiteY2" fmla="*/ 38218 h 1341938"/>
              <a:gd name="connsiteX3" fmla="*/ 1220393 w 2030482"/>
              <a:gd name="connsiteY3" fmla="*/ 413123 h 1341938"/>
              <a:gd name="connsiteX4" fmla="*/ 1870938 w 2030482"/>
              <a:gd name="connsiteY4" fmla="*/ 480939 h 1341938"/>
              <a:gd name="connsiteX5" fmla="*/ 1898539 w 2030482"/>
              <a:gd name="connsiteY5" fmla="*/ 475385 h 1341938"/>
              <a:gd name="connsiteX6" fmla="*/ 2030482 w 2030482"/>
              <a:gd name="connsiteY6" fmla="*/ 1308687 h 1341938"/>
              <a:gd name="connsiteX7" fmla="*/ 0 w 2030482"/>
              <a:gd name="connsiteY7" fmla="*/ 551053 h 134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0482" h="1341938">
                <a:moveTo>
                  <a:pt x="0" y="551053"/>
                </a:moveTo>
                <a:lnTo>
                  <a:pt x="654896" y="0"/>
                </a:lnTo>
                <a:lnTo>
                  <a:pt x="684432" y="38218"/>
                </a:lnTo>
                <a:cubicBezTo>
                  <a:pt x="824247" y="201942"/>
                  <a:pt x="1005588" y="332973"/>
                  <a:pt x="1220393" y="413123"/>
                </a:cubicBezTo>
                <a:cubicBezTo>
                  <a:pt x="1435198" y="493273"/>
                  <a:pt x="1658048" y="513059"/>
                  <a:pt x="1870938" y="480939"/>
                </a:cubicBezTo>
                <a:lnTo>
                  <a:pt x="1898539" y="475385"/>
                </a:lnTo>
                <a:lnTo>
                  <a:pt x="2030482" y="1308687"/>
                </a:lnTo>
                <a:cubicBezTo>
                  <a:pt x="1263913" y="1445020"/>
                  <a:pt x="489897" y="1156211"/>
                  <a:pt x="0" y="55105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eware of Parking Lot Hazards at the Holidays - Leaders' Choice Insurance -  Leaders' Choice Insurance">
            <a:extLst>
              <a:ext uri="{FF2B5EF4-FFF2-40B4-BE49-F238E27FC236}">
                <a16:creationId xmlns:a16="http://schemas.microsoft.com/office/drawing/2014/main" id="{FF2567D2-C2CC-C85F-A97F-7238F4B3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641" r="36330" b="7661"/>
          <a:stretch>
            <a:fillRect/>
          </a:stretch>
        </p:blipFill>
        <p:spPr bwMode="auto">
          <a:xfrm rot="5806456">
            <a:off x="-767654" y="4019454"/>
            <a:ext cx="1084704" cy="2192827"/>
          </a:xfrm>
          <a:custGeom>
            <a:avLst/>
            <a:gdLst>
              <a:gd name="connsiteX0" fmla="*/ 0 w 1084704"/>
              <a:gd name="connsiteY0" fmla="*/ 1688899 h 2192827"/>
              <a:gd name="connsiteX1" fmla="*/ 56784 w 1084704"/>
              <a:gd name="connsiteY1" fmla="*/ 1605647 h 2192827"/>
              <a:gd name="connsiteX2" fmla="*/ 136877 w 1084704"/>
              <a:gd name="connsiteY2" fmla="*/ 339008 h 2192827"/>
              <a:gd name="connsiteX3" fmla="*/ 134748 w 1084704"/>
              <a:gd name="connsiteY3" fmla="*/ 334772 h 2192827"/>
              <a:gd name="connsiteX4" fmla="*/ 891482 w 1084704"/>
              <a:gd name="connsiteY4" fmla="*/ 0 h 2192827"/>
              <a:gd name="connsiteX5" fmla="*/ 676652 w 1084704"/>
              <a:gd name="connsiteY5" fmla="*/ 2192827 h 219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4704" h="2192827">
                <a:moveTo>
                  <a:pt x="0" y="1688899"/>
                </a:moveTo>
                <a:lnTo>
                  <a:pt x="56784" y="1605647"/>
                </a:lnTo>
                <a:cubicBezTo>
                  <a:pt x="281215" y="1239534"/>
                  <a:pt x="326498" y="767636"/>
                  <a:pt x="136877" y="339008"/>
                </a:cubicBezTo>
                <a:lnTo>
                  <a:pt x="134748" y="334772"/>
                </a:lnTo>
                <a:lnTo>
                  <a:pt x="891482" y="0"/>
                </a:lnTo>
                <a:cubicBezTo>
                  <a:pt x="1211667" y="723763"/>
                  <a:pt x="1129775" y="1559665"/>
                  <a:pt x="676652" y="21928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itHub - 245charan/Parking-Lot-Detection-OpenCV: Identifying weather the  parking place is available or not from security camera">
            <a:extLst>
              <a:ext uri="{FF2B5EF4-FFF2-40B4-BE49-F238E27FC236}">
                <a16:creationId xmlns:a16="http://schemas.microsoft.com/office/drawing/2014/main" id="{DD729541-9BF9-6834-E37B-E9373456D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4" t="12921" r="40000" b="44719"/>
          <a:stretch>
            <a:fillRect/>
          </a:stretch>
        </p:blipFill>
        <p:spPr bwMode="auto">
          <a:xfrm rot="20511004">
            <a:off x="1334718" y="1881185"/>
            <a:ext cx="1050877" cy="2166855"/>
          </a:xfrm>
          <a:custGeom>
            <a:avLst/>
            <a:gdLst>
              <a:gd name="connsiteX0" fmla="*/ 773828 w 1050877"/>
              <a:gd name="connsiteY0" fmla="*/ 0 h 2166855"/>
              <a:gd name="connsiteX1" fmla="*/ 733733 w 1050877"/>
              <a:gd name="connsiteY1" fmla="*/ 2166855 h 2166855"/>
              <a:gd name="connsiteX2" fmla="*/ 0 w 1050877"/>
              <a:gd name="connsiteY2" fmla="*/ 1734316 h 2166855"/>
              <a:gd name="connsiteX3" fmla="*/ 12760 w 1050877"/>
              <a:gd name="connsiteY3" fmla="*/ 1714591 h 2166855"/>
              <a:gd name="connsiteX4" fmla="*/ 188332 w 1050877"/>
              <a:gd name="connsiteY4" fmla="*/ 1084525 h 2166855"/>
              <a:gd name="connsiteX5" fmla="*/ 36189 w 1050877"/>
              <a:gd name="connsiteY5" fmla="*/ 448396 h 2166855"/>
              <a:gd name="connsiteX6" fmla="*/ 13858 w 1050877"/>
              <a:gd name="connsiteY6" fmla="*/ 410904 h 216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0877" h="2166855">
                <a:moveTo>
                  <a:pt x="773828" y="0"/>
                </a:moveTo>
                <a:cubicBezTo>
                  <a:pt x="1157067" y="677748"/>
                  <a:pt x="1141783" y="1503749"/>
                  <a:pt x="733733" y="2166855"/>
                </a:cubicBezTo>
                <a:lnTo>
                  <a:pt x="0" y="1734316"/>
                </a:lnTo>
                <a:lnTo>
                  <a:pt x="12760" y="1714591"/>
                </a:lnTo>
                <a:cubicBezTo>
                  <a:pt x="120742" y="1528328"/>
                  <a:pt x="184090" y="1313758"/>
                  <a:pt x="188332" y="1084525"/>
                </a:cubicBezTo>
                <a:cubicBezTo>
                  <a:pt x="192573" y="855294"/>
                  <a:pt x="137206" y="638527"/>
                  <a:pt x="36189" y="448396"/>
                </a:cubicBezTo>
                <a:lnTo>
                  <a:pt x="13858" y="4109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mart solution for parking lots | ParkingDetection.com">
            <a:extLst>
              <a:ext uri="{FF2B5EF4-FFF2-40B4-BE49-F238E27FC236}">
                <a16:creationId xmlns:a16="http://schemas.microsoft.com/office/drawing/2014/main" id="{5BEFB273-9559-E6B2-2C22-478E6DA53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5" t="6505" r="27019" b="774"/>
          <a:stretch>
            <a:fillRect/>
          </a:stretch>
        </p:blipFill>
        <p:spPr bwMode="auto">
          <a:xfrm rot="2541174">
            <a:off x="958954" y="3529213"/>
            <a:ext cx="1026047" cy="2202920"/>
          </a:xfrm>
          <a:custGeom>
            <a:avLst/>
            <a:gdLst>
              <a:gd name="connsiteX0" fmla="*/ 17021 w 1026047"/>
              <a:gd name="connsiteY0" fmla="*/ 425652 h 2202920"/>
              <a:gd name="connsiteX1" fmla="*/ 754770 w 1026047"/>
              <a:gd name="connsiteY1" fmla="*/ 0 h 2202920"/>
              <a:gd name="connsiteX2" fmla="*/ 712559 w 1026047"/>
              <a:gd name="connsiteY2" fmla="*/ 2202920 h 2202920"/>
              <a:gd name="connsiteX3" fmla="*/ 0 w 1026047"/>
              <a:gd name="connsiteY3" fmla="*/ 1782232 h 2202920"/>
              <a:gd name="connsiteX4" fmla="*/ 62470 w 1026047"/>
              <a:gd name="connsiteY4" fmla="*/ 1663391 h 2202920"/>
              <a:gd name="connsiteX5" fmla="*/ 65875 w 1026047"/>
              <a:gd name="connsiteY5" fmla="*/ 519087 h 22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6047" h="2202920">
                <a:moveTo>
                  <a:pt x="17021" y="425652"/>
                </a:moveTo>
                <a:lnTo>
                  <a:pt x="754770" y="0"/>
                </a:lnTo>
                <a:cubicBezTo>
                  <a:pt x="1131008" y="681659"/>
                  <a:pt x="1114918" y="1521408"/>
                  <a:pt x="712559" y="2202920"/>
                </a:cubicBezTo>
                <a:lnTo>
                  <a:pt x="0" y="1782232"/>
                </a:lnTo>
                <a:lnTo>
                  <a:pt x="62470" y="1663391"/>
                </a:lnTo>
                <a:cubicBezTo>
                  <a:pt x="236182" y="1288872"/>
                  <a:pt x="228083" y="869884"/>
                  <a:pt x="65875" y="5190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Why Parking Lots Are Not Full, Even on Black Friday - Bloomberg">
            <a:extLst>
              <a:ext uri="{FF2B5EF4-FFF2-40B4-BE49-F238E27FC236}">
                <a16:creationId xmlns:a16="http://schemas.microsoft.com/office/drawing/2014/main" id="{3A325146-5AA2-2F94-0E66-68C92872D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3" t="11280" r="37528" b="15480"/>
          <a:stretch>
            <a:fillRect/>
          </a:stretch>
        </p:blipFill>
        <p:spPr bwMode="auto">
          <a:xfrm rot="16200000">
            <a:off x="48044" y="779152"/>
            <a:ext cx="1191762" cy="2152177"/>
          </a:xfrm>
          <a:custGeom>
            <a:avLst/>
            <a:gdLst>
              <a:gd name="connsiteX0" fmla="*/ 1189987 w 1191762"/>
              <a:gd name="connsiteY0" fmla="*/ 574517 h 2152177"/>
              <a:gd name="connsiteX1" fmla="*/ 619849 w 1191762"/>
              <a:gd name="connsiteY1" fmla="*/ 2152177 h 2152177"/>
              <a:gd name="connsiteX2" fmla="*/ 0 w 1191762"/>
              <a:gd name="connsiteY2" fmla="*/ 1564976 h 2152177"/>
              <a:gd name="connsiteX3" fmla="*/ 61112 w 1191762"/>
              <a:gd name="connsiteY3" fmla="*/ 1494850 h 2152177"/>
              <a:gd name="connsiteX4" fmla="*/ 324300 w 1191762"/>
              <a:gd name="connsiteY4" fmla="*/ 381219 h 2152177"/>
              <a:gd name="connsiteX5" fmla="*/ 290057 w 1191762"/>
              <a:gd name="connsiteY5" fmla="*/ 246505 h 2152177"/>
              <a:gd name="connsiteX6" fmla="*/ 1091839 w 1191762"/>
              <a:gd name="connsiteY6" fmla="*/ 0 h 2152177"/>
              <a:gd name="connsiteX7" fmla="*/ 1189987 w 1191762"/>
              <a:gd name="connsiteY7" fmla="*/ 574517 h 215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1762" h="2152177">
                <a:moveTo>
                  <a:pt x="1189987" y="574517"/>
                </a:moveTo>
                <a:cubicBezTo>
                  <a:pt x="1212910" y="1151363"/>
                  <a:pt x="1013333" y="1720708"/>
                  <a:pt x="619849" y="2152177"/>
                </a:cubicBezTo>
                <a:lnTo>
                  <a:pt x="0" y="1564976"/>
                </a:lnTo>
                <a:lnTo>
                  <a:pt x="61112" y="1494850"/>
                </a:lnTo>
                <a:cubicBezTo>
                  <a:pt x="300558" y="1191476"/>
                  <a:pt x="406013" y="785896"/>
                  <a:pt x="324300" y="381219"/>
                </a:cubicBezTo>
                <a:lnTo>
                  <a:pt x="290057" y="246505"/>
                </a:lnTo>
                <a:lnTo>
                  <a:pt x="1091839" y="0"/>
                </a:lnTo>
                <a:cubicBezTo>
                  <a:pt x="1149983" y="189120"/>
                  <a:pt x="1182346" y="382235"/>
                  <a:pt x="1189987" y="5745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9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F34409-804C-F50E-AC84-95237DAFCB59}"/>
              </a:ext>
            </a:extLst>
          </p:cNvPr>
          <p:cNvSpPr txBox="1"/>
          <p:nvPr/>
        </p:nvSpPr>
        <p:spPr>
          <a:xfrm>
            <a:off x="3940183" y="1457886"/>
            <a:ext cx="4730287" cy="661720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  <a:t>Reserving Spots</a:t>
            </a:r>
            <a:endParaRPr lang="en-CA" sz="4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3D69B-3079-55AC-6415-D778D80A2699}"/>
              </a:ext>
            </a:extLst>
          </p:cNvPr>
          <p:cNvSpPr txBox="1"/>
          <p:nvPr/>
        </p:nvSpPr>
        <p:spPr>
          <a:xfrm>
            <a:off x="3940183" y="2119606"/>
            <a:ext cx="7775275" cy="1031051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0"/>
              </a:rPr>
              <a:t>Reserving a parking spot before arrive at the destination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EB560-46F1-D392-C97A-4238F75D8832}"/>
              </a:ext>
            </a:extLst>
          </p:cNvPr>
          <p:cNvSpPr txBox="1"/>
          <p:nvPr/>
        </p:nvSpPr>
        <p:spPr>
          <a:xfrm>
            <a:off x="3715041" y="405169"/>
            <a:ext cx="8000418" cy="35394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Future Features</a:t>
            </a:r>
            <a:endParaRPr lang="en-CA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13" name="Picture 12" descr="Shop for No Parking Fire Lane Signs and Save up to 35% | BannerBuzz CA">
            <a:extLst>
              <a:ext uri="{FF2B5EF4-FFF2-40B4-BE49-F238E27FC236}">
                <a16:creationId xmlns:a16="http://schemas.microsoft.com/office/drawing/2014/main" id="{37ADE766-507C-4CCD-0BC9-B2FF5CB6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r="1889" b="28156"/>
          <a:stretch>
            <a:fillRect/>
          </a:stretch>
        </p:blipFill>
        <p:spPr bwMode="auto">
          <a:xfrm rot="18339521">
            <a:off x="-359156" y="850313"/>
            <a:ext cx="1423796" cy="1976481"/>
          </a:xfrm>
          <a:custGeom>
            <a:avLst/>
            <a:gdLst>
              <a:gd name="connsiteX0" fmla="*/ 1418154 w 1423796"/>
              <a:gd name="connsiteY0" fmla="*/ 1976481 h 1976481"/>
              <a:gd name="connsiteX1" fmla="*/ 569673 w 1423796"/>
              <a:gd name="connsiteY1" fmla="*/ 1916557 h 1976481"/>
              <a:gd name="connsiteX2" fmla="*/ 570240 w 1423796"/>
              <a:gd name="connsiteY2" fmla="*/ 1911850 h 1976481"/>
              <a:gd name="connsiteX3" fmla="*/ 65329 w 1423796"/>
              <a:gd name="connsiteY3" fmla="*/ 747437 h 1976481"/>
              <a:gd name="connsiteX4" fmla="*/ 0 w 1423796"/>
              <a:gd name="connsiteY4" fmla="*/ 700184 h 1976481"/>
              <a:gd name="connsiteX5" fmla="*/ 463430 w 1423796"/>
              <a:gd name="connsiteY5" fmla="*/ 0 h 1976481"/>
              <a:gd name="connsiteX6" fmla="*/ 490674 w 1423796"/>
              <a:gd name="connsiteY6" fmla="*/ 0 h 1976481"/>
              <a:gd name="connsiteX7" fmla="*/ 589256 w 1423796"/>
              <a:gd name="connsiteY7" fmla="*/ 72974 h 1976481"/>
              <a:gd name="connsiteX8" fmla="*/ 1418154 w 1423796"/>
              <a:gd name="connsiteY8" fmla="*/ 1976481 h 1976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3796" h="1976481">
                <a:moveTo>
                  <a:pt x="1418154" y="1976481"/>
                </a:moveTo>
                <a:lnTo>
                  <a:pt x="569673" y="1916557"/>
                </a:lnTo>
                <a:lnTo>
                  <a:pt x="570240" y="1911850"/>
                </a:lnTo>
                <a:cubicBezTo>
                  <a:pt x="603260" y="1444316"/>
                  <a:pt x="400623" y="1015741"/>
                  <a:pt x="65329" y="747437"/>
                </a:cubicBezTo>
                <a:lnTo>
                  <a:pt x="0" y="700184"/>
                </a:lnTo>
                <a:lnTo>
                  <a:pt x="463430" y="0"/>
                </a:lnTo>
                <a:lnTo>
                  <a:pt x="490674" y="0"/>
                </a:lnTo>
                <a:lnTo>
                  <a:pt x="589256" y="72974"/>
                </a:lnTo>
                <a:cubicBezTo>
                  <a:pt x="1156826" y="523378"/>
                  <a:pt x="1470425" y="1236365"/>
                  <a:pt x="1418154" y="197648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mart Parking Stock Photo - Download Image Now - Car, Small, Large - iStock">
            <a:extLst>
              <a:ext uri="{FF2B5EF4-FFF2-40B4-BE49-F238E27FC236}">
                <a16:creationId xmlns:a16="http://schemas.microsoft.com/office/drawing/2014/main" id="{1FE135F8-6FC5-F8B8-33EB-766CFB0ED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15951" r="26097" b="5583"/>
          <a:stretch>
            <a:fillRect/>
          </a:stretch>
        </p:blipFill>
        <p:spPr bwMode="auto">
          <a:xfrm rot="6554188">
            <a:off x="-2113622" y="1703492"/>
            <a:ext cx="2030482" cy="1341938"/>
          </a:xfrm>
          <a:custGeom>
            <a:avLst/>
            <a:gdLst>
              <a:gd name="connsiteX0" fmla="*/ 0 w 2030482"/>
              <a:gd name="connsiteY0" fmla="*/ 551053 h 1341938"/>
              <a:gd name="connsiteX1" fmla="*/ 654896 w 2030482"/>
              <a:gd name="connsiteY1" fmla="*/ 0 h 1341938"/>
              <a:gd name="connsiteX2" fmla="*/ 684432 w 2030482"/>
              <a:gd name="connsiteY2" fmla="*/ 38218 h 1341938"/>
              <a:gd name="connsiteX3" fmla="*/ 1220393 w 2030482"/>
              <a:gd name="connsiteY3" fmla="*/ 413123 h 1341938"/>
              <a:gd name="connsiteX4" fmla="*/ 1870938 w 2030482"/>
              <a:gd name="connsiteY4" fmla="*/ 480939 h 1341938"/>
              <a:gd name="connsiteX5" fmla="*/ 1898539 w 2030482"/>
              <a:gd name="connsiteY5" fmla="*/ 475385 h 1341938"/>
              <a:gd name="connsiteX6" fmla="*/ 2030482 w 2030482"/>
              <a:gd name="connsiteY6" fmla="*/ 1308687 h 1341938"/>
              <a:gd name="connsiteX7" fmla="*/ 0 w 2030482"/>
              <a:gd name="connsiteY7" fmla="*/ 551053 h 134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0482" h="1341938">
                <a:moveTo>
                  <a:pt x="0" y="551053"/>
                </a:moveTo>
                <a:lnTo>
                  <a:pt x="654896" y="0"/>
                </a:lnTo>
                <a:lnTo>
                  <a:pt x="684432" y="38218"/>
                </a:lnTo>
                <a:cubicBezTo>
                  <a:pt x="824247" y="201942"/>
                  <a:pt x="1005588" y="332973"/>
                  <a:pt x="1220393" y="413123"/>
                </a:cubicBezTo>
                <a:cubicBezTo>
                  <a:pt x="1435198" y="493273"/>
                  <a:pt x="1658048" y="513059"/>
                  <a:pt x="1870938" y="480939"/>
                </a:cubicBezTo>
                <a:lnTo>
                  <a:pt x="1898539" y="475385"/>
                </a:lnTo>
                <a:lnTo>
                  <a:pt x="2030482" y="1308687"/>
                </a:lnTo>
                <a:cubicBezTo>
                  <a:pt x="1263913" y="1445020"/>
                  <a:pt x="489897" y="1156211"/>
                  <a:pt x="0" y="55105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Beware of Parking Lot Hazards at the Holidays - Leaders' Choice Insurance -  Leaders' Choice Insurance">
            <a:extLst>
              <a:ext uri="{FF2B5EF4-FFF2-40B4-BE49-F238E27FC236}">
                <a16:creationId xmlns:a16="http://schemas.microsoft.com/office/drawing/2014/main" id="{DD6DFE3C-142F-D6EC-04C2-85C2CE2FA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641" r="36330" b="7661"/>
          <a:stretch>
            <a:fillRect/>
          </a:stretch>
        </p:blipFill>
        <p:spPr bwMode="auto">
          <a:xfrm rot="9213760">
            <a:off x="-1970135" y="3003693"/>
            <a:ext cx="1084704" cy="2192827"/>
          </a:xfrm>
          <a:custGeom>
            <a:avLst/>
            <a:gdLst>
              <a:gd name="connsiteX0" fmla="*/ 0 w 1084704"/>
              <a:gd name="connsiteY0" fmla="*/ 1688899 h 2192827"/>
              <a:gd name="connsiteX1" fmla="*/ 56784 w 1084704"/>
              <a:gd name="connsiteY1" fmla="*/ 1605647 h 2192827"/>
              <a:gd name="connsiteX2" fmla="*/ 136877 w 1084704"/>
              <a:gd name="connsiteY2" fmla="*/ 339008 h 2192827"/>
              <a:gd name="connsiteX3" fmla="*/ 134748 w 1084704"/>
              <a:gd name="connsiteY3" fmla="*/ 334772 h 2192827"/>
              <a:gd name="connsiteX4" fmla="*/ 891482 w 1084704"/>
              <a:gd name="connsiteY4" fmla="*/ 0 h 2192827"/>
              <a:gd name="connsiteX5" fmla="*/ 676652 w 1084704"/>
              <a:gd name="connsiteY5" fmla="*/ 2192827 h 219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4704" h="2192827">
                <a:moveTo>
                  <a:pt x="0" y="1688899"/>
                </a:moveTo>
                <a:lnTo>
                  <a:pt x="56784" y="1605647"/>
                </a:lnTo>
                <a:cubicBezTo>
                  <a:pt x="281215" y="1239534"/>
                  <a:pt x="326498" y="767636"/>
                  <a:pt x="136877" y="339008"/>
                </a:cubicBezTo>
                <a:lnTo>
                  <a:pt x="134748" y="334772"/>
                </a:lnTo>
                <a:lnTo>
                  <a:pt x="891482" y="0"/>
                </a:lnTo>
                <a:cubicBezTo>
                  <a:pt x="1211667" y="723763"/>
                  <a:pt x="1129775" y="1559665"/>
                  <a:pt x="676652" y="21928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GitHub - 245charan/Parking-Lot-Detection-OpenCV: Identifying weather the  parking place is available or not from security camera">
            <a:extLst>
              <a:ext uri="{FF2B5EF4-FFF2-40B4-BE49-F238E27FC236}">
                <a16:creationId xmlns:a16="http://schemas.microsoft.com/office/drawing/2014/main" id="{A171C4EF-CD46-4104-E3AE-73D6331EB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4" t="12921" r="40000" b="44719"/>
          <a:stretch>
            <a:fillRect/>
          </a:stretch>
        </p:blipFill>
        <p:spPr bwMode="auto">
          <a:xfrm rot="2318308">
            <a:off x="988907" y="3583172"/>
            <a:ext cx="1050877" cy="2166855"/>
          </a:xfrm>
          <a:custGeom>
            <a:avLst/>
            <a:gdLst>
              <a:gd name="connsiteX0" fmla="*/ 773828 w 1050877"/>
              <a:gd name="connsiteY0" fmla="*/ 0 h 2166855"/>
              <a:gd name="connsiteX1" fmla="*/ 733733 w 1050877"/>
              <a:gd name="connsiteY1" fmla="*/ 2166855 h 2166855"/>
              <a:gd name="connsiteX2" fmla="*/ 0 w 1050877"/>
              <a:gd name="connsiteY2" fmla="*/ 1734316 h 2166855"/>
              <a:gd name="connsiteX3" fmla="*/ 12760 w 1050877"/>
              <a:gd name="connsiteY3" fmla="*/ 1714591 h 2166855"/>
              <a:gd name="connsiteX4" fmla="*/ 188332 w 1050877"/>
              <a:gd name="connsiteY4" fmla="*/ 1084525 h 2166855"/>
              <a:gd name="connsiteX5" fmla="*/ 36189 w 1050877"/>
              <a:gd name="connsiteY5" fmla="*/ 448396 h 2166855"/>
              <a:gd name="connsiteX6" fmla="*/ 13858 w 1050877"/>
              <a:gd name="connsiteY6" fmla="*/ 410904 h 216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0877" h="2166855">
                <a:moveTo>
                  <a:pt x="773828" y="0"/>
                </a:moveTo>
                <a:cubicBezTo>
                  <a:pt x="1157067" y="677748"/>
                  <a:pt x="1141783" y="1503749"/>
                  <a:pt x="733733" y="2166855"/>
                </a:cubicBezTo>
                <a:lnTo>
                  <a:pt x="0" y="1734316"/>
                </a:lnTo>
                <a:lnTo>
                  <a:pt x="12760" y="1714591"/>
                </a:lnTo>
                <a:cubicBezTo>
                  <a:pt x="120742" y="1528328"/>
                  <a:pt x="184090" y="1313758"/>
                  <a:pt x="188332" y="1084525"/>
                </a:cubicBezTo>
                <a:cubicBezTo>
                  <a:pt x="192573" y="855294"/>
                  <a:pt x="137206" y="638527"/>
                  <a:pt x="36189" y="448396"/>
                </a:cubicBezTo>
                <a:lnTo>
                  <a:pt x="13858" y="4109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Smart solution for parking lots | ParkingDetection.com">
            <a:extLst>
              <a:ext uri="{FF2B5EF4-FFF2-40B4-BE49-F238E27FC236}">
                <a16:creationId xmlns:a16="http://schemas.microsoft.com/office/drawing/2014/main" id="{751A6FA7-93E0-BDC7-77D2-9E1F2F18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5" t="6505" r="27019" b="774"/>
          <a:stretch>
            <a:fillRect/>
          </a:stretch>
        </p:blipFill>
        <p:spPr bwMode="auto">
          <a:xfrm rot="5948478">
            <a:off x="-605212" y="4152924"/>
            <a:ext cx="1026047" cy="2202920"/>
          </a:xfrm>
          <a:custGeom>
            <a:avLst/>
            <a:gdLst>
              <a:gd name="connsiteX0" fmla="*/ 17021 w 1026047"/>
              <a:gd name="connsiteY0" fmla="*/ 425652 h 2202920"/>
              <a:gd name="connsiteX1" fmla="*/ 754770 w 1026047"/>
              <a:gd name="connsiteY1" fmla="*/ 0 h 2202920"/>
              <a:gd name="connsiteX2" fmla="*/ 712559 w 1026047"/>
              <a:gd name="connsiteY2" fmla="*/ 2202920 h 2202920"/>
              <a:gd name="connsiteX3" fmla="*/ 0 w 1026047"/>
              <a:gd name="connsiteY3" fmla="*/ 1782232 h 2202920"/>
              <a:gd name="connsiteX4" fmla="*/ 62470 w 1026047"/>
              <a:gd name="connsiteY4" fmla="*/ 1663391 h 2202920"/>
              <a:gd name="connsiteX5" fmla="*/ 65875 w 1026047"/>
              <a:gd name="connsiteY5" fmla="*/ 519087 h 22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6047" h="2202920">
                <a:moveTo>
                  <a:pt x="17021" y="425652"/>
                </a:moveTo>
                <a:lnTo>
                  <a:pt x="754770" y="0"/>
                </a:lnTo>
                <a:cubicBezTo>
                  <a:pt x="1131008" y="681659"/>
                  <a:pt x="1114918" y="1521408"/>
                  <a:pt x="712559" y="2202920"/>
                </a:cubicBezTo>
                <a:lnTo>
                  <a:pt x="0" y="1782232"/>
                </a:lnTo>
                <a:lnTo>
                  <a:pt x="62470" y="1663391"/>
                </a:lnTo>
                <a:cubicBezTo>
                  <a:pt x="236182" y="1288872"/>
                  <a:pt x="228083" y="869884"/>
                  <a:pt x="65875" y="5190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Why Parking Lots Are Not Full, Even on Black Friday - Bloomberg">
            <a:extLst>
              <a:ext uri="{FF2B5EF4-FFF2-40B4-BE49-F238E27FC236}">
                <a16:creationId xmlns:a16="http://schemas.microsoft.com/office/drawing/2014/main" id="{06E4741B-CCAC-9525-FB30-71DCEB799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3" t="11280" r="37528" b="15480"/>
          <a:stretch>
            <a:fillRect/>
          </a:stretch>
        </p:blipFill>
        <p:spPr bwMode="auto">
          <a:xfrm rot="19607304">
            <a:off x="1713870" y="1158214"/>
            <a:ext cx="1770820" cy="3197885"/>
          </a:xfrm>
          <a:custGeom>
            <a:avLst/>
            <a:gdLst>
              <a:gd name="connsiteX0" fmla="*/ 1189987 w 1191762"/>
              <a:gd name="connsiteY0" fmla="*/ 574517 h 2152177"/>
              <a:gd name="connsiteX1" fmla="*/ 619849 w 1191762"/>
              <a:gd name="connsiteY1" fmla="*/ 2152177 h 2152177"/>
              <a:gd name="connsiteX2" fmla="*/ 0 w 1191762"/>
              <a:gd name="connsiteY2" fmla="*/ 1564976 h 2152177"/>
              <a:gd name="connsiteX3" fmla="*/ 61112 w 1191762"/>
              <a:gd name="connsiteY3" fmla="*/ 1494850 h 2152177"/>
              <a:gd name="connsiteX4" fmla="*/ 324300 w 1191762"/>
              <a:gd name="connsiteY4" fmla="*/ 381219 h 2152177"/>
              <a:gd name="connsiteX5" fmla="*/ 290057 w 1191762"/>
              <a:gd name="connsiteY5" fmla="*/ 246505 h 2152177"/>
              <a:gd name="connsiteX6" fmla="*/ 1091839 w 1191762"/>
              <a:gd name="connsiteY6" fmla="*/ 0 h 2152177"/>
              <a:gd name="connsiteX7" fmla="*/ 1189987 w 1191762"/>
              <a:gd name="connsiteY7" fmla="*/ 574517 h 215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1762" h="2152177">
                <a:moveTo>
                  <a:pt x="1189987" y="574517"/>
                </a:moveTo>
                <a:cubicBezTo>
                  <a:pt x="1212910" y="1151363"/>
                  <a:pt x="1013333" y="1720708"/>
                  <a:pt x="619849" y="2152177"/>
                </a:cubicBezTo>
                <a:lnTo>
                  <a:pt x="0" y="1564976"/>
                </a:lnTo>
                <a:lnTo>
                  <a:pt x="61112" y="1494850"/>
                </a:lnTo>
                <a:cubicBezTo>
                  <a:pt x="300558" y="1191476"/>
                  <a:pt x="406013" y="785896"/>
                  <a:pt x="324300" y="381219"/>
                </a:cubicBezTo>
                <a:lnTo>
                  <a:pt x="290057" y="246505"/>
                </a:lnTo>
                <a:lnTo>
                  <a:pt x="1091839" y="0"/>
                </a:lnTo>
                <a:cubicBezTo>
                  <a:pt x="1149983" y="189120"/>
                  <a:pt x="1182346" y="382235"/>
                  <a:pt x="1189987" y="5745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rapezoid 21">
            <a:extLst>
              <a:ext uri="{FF2B5EF4-FFF2-40B4-BE49-F238E27FC236}">
                <a16:creationId xmlns:a16="http://schemas.microsoft.com/office/drawing/2014/main" id="{5765AA03-E265-A3CB-527D-49A8AB5B11EF}"/>
              </a:ext>
            </a:extLst>
          </p:cNvPr>
          <p:cNvSpPr/>
          <p:nvPr/>
        </p:nvSpPr>
        <p:spPr>
          <a:xfrm rot="2179044">
            <a:off x="1476211" y="2340747"/>
            <a:ext cx="17346272" cy="10674338"/>
          </a:xfrm>
          <a:prstGeom prst="trapezoid">
            <a:avLst>
              <a:gd name="adj" fmla="val 8125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8384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F34409-804C-F50E-AC84-95237DAFCB59}"/>
              </a:ext>
            </a:extLst>
          </p:cNvPr>
          <p:cNvSpPr txBox="1"/>
          <p:nvPr/>
        </p:nvSpPr>
        <p:spPr>
          <a:xfrm>
            <a:off x="3940183" y="1389899"/>
            <a:ext cx="6657059" cy="127727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  <a:t>Automatic Space Detection</a:t>
            </a:r>
            <a:endParaRPr lang="en-CA" sz="4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3D69B-3079-55AC-6415-D778D80A2699}"/>
              </a:ext>
            </a:extLst>
          </p:cNvPr>
          <p:cNvSpPr txBox="1"/>
          <p:nvPr/>
        </p:nvSpPr>
        <p:spPr>
          <a:xfrm>
            <a:off x="3940183" y="2612049"/>
            <a:ext cx="7775275" cy="1031051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0"/>
              </a:rPr>
              <a:t>Detecting spaces automatically through a camera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EB560-46F1-D392-C97A-4238F75D8832}"/>
              </a:ext>
            </a:extLst>
          </p:cNvPr>
          <p:cNvSpPr txBox="1"/>
          <p:nvPr/>
        </p:nvSpPr>
        <p:spPr>
          <a:xfrm>
            <a:off x="3715041" y="405169"/>
            <a:ext cx="8000418" cy="35394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Montserrat" pitchFamily="2" charset="0"/>
              </a:rPr>
              <a:t>Future Features</a:t>
            </a:r>
            <a:endParaRPr lang="en-CA" sz="2000" dirty="0">
              <a:solidFill>
                <a:schemeClr val="bg1"/>
              </a:solidFill>
              <a:latin typeface="Montserrat" pitchFamily="2" charset="0"/>
            </a:endParaRPr>
          </a:p>
        </p:txBody>
      </p:sp>
      <p:pic>
        <p:nvPicPr>
          <p:cNvPr id="3" name="Picture 2" descr="Shop for No Parking Fire Lane Signs and Save up to 35% | BannerBuzz CA">
            <a:extLst>
              <a:ext uri="{FF2B5EF4-FFF2-40B4-BE49-F238E27FC236}">
                <a16:creationId xmlns:a16="http://schemas.microsoft.com/office/drawing/2014/main" id="{D71BAABA-260F-17AB-1591-9F2AFCC81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r="1889" b="28156"/>
          <a:stretch>
            <a:fillRect/>
          </a:stretch>
        </p:blipFill>
        <p:spPr bwMode="auto">
          <a:xfrm rot="14787920">
            <a:off x="-1814687" y="1504725"/>
            <a:ext cx="1423796" cy="1976481"/>
          </a:xfrm>
          <a:custGeom>
            <a:avLst/>
            <a:gdLst>
              <a:gd name="connsiteX0" fmla="*/ 1418154 w 1423796"/>
              <a:gd name="connsiteY0" fmla="*/ 1976481 h 1976481"/>
              <a:gd name="connsiteX1" fmla="*/ 569673 w 1423796"/>
              <a:gd name="connsiteY1" fmla="*/ 1916557 h 1976481"/>
              <a:gd name="connsiteX2" fmla="*/ 570240 w 1423796"/>
              <a:gd name="connsiteY2" fmla="*/ 1911850 h 1976481"/>
              <a:gd name="connsiteX3" fmla="*/ 65329 w 1423796"/>
              <a:gd name="connsiteY3" fmla="*/ 747437 h 1976481"/>
              <a:gd name="connsiteX4" fmla="*/ 0 w 1423796"/>
              <a:gd name="connsiteY4" fmla="*/ 700184 h 1976481"/>
              <a:gd name="connsiteX5" fmla="*/ 463430 w 1423796"/>
              <a:gd name="connsiteY5" fmla="*/ 0 h 1976481"/>
              <a:gd name="connsiteX6" fmla="*/ 490674 w 1423796"/>
              <a:gd name="connsiteY6" fmla="*/ 0 h 1976481"/>
              <a:gd name="connsiteX7" fmla="*/ 589256 w 1423796"/>
              <a:gd name="connsiteY7" fmla="*/ 72974 h 1976481"/>
              <a:gd name="connsiteX8" fmla="*/ 1418154 w 1423796"/>
              <a:gd name="connsiteY8" fmla="*/ 1976481 h 1976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3796" h="1976481">
                <a:moveTo>
                  <a:pt x="1418154" y="1976481"/>
                </a:moveTo>
                <a:lnTo>
                  <a:pt x="569673" y="1916557"/>
                </a:lnTo>
                <a:lnTo>
                  <a:pt x="570240" y="1911850"/>
                </a:lnTo>
                <a:cubicBezTo>
                  <a:pt x="603260" y="1444316"/>
                  <a:pt x="400623" y="1015741"/>
                  <a:pt x="65329" y="747437"/>
                </a:cubicBezTo>
                <a:lnTo>
                  <a:pt x="0" y="700184"/>
                </a:lnTo>
                <a:lnTo>
                  <a:pt x="463430" y="0"/>
                </a:lnTo>
                <a:lnTo>
                  <a:pt x="490674" y="0"/>
                </a:lnTo>
                <a:lnTo>
                  <a:pt x="589256" y="72974"/>
                </a:lnTo>
                <a:cubicBezTo>
                  <a:pt x="1156826" y="523378"/>
                  <a:pt x="1470425" y="1236365"/>
                  <a:pt x="1418154" y="197648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mart Parking Stock Photo - Download Image Now - Car, Small, Large - iStock">
            <a:extLst>
              <a:ext uri="{FF2B5EF4-FFF2-40B4-BE49-F238E27FC236}">
                <a16:creationId xmlns:a16="http://schemas.microsoft.com/office/drawing/2014/main" id="{A79B3179-4AAE-FB63-C115-56105EBB5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15951" r="26097" b="5583"/>
          <a:stretch>
            <a:fillRect/>
          </a:stretch>
        </p:blipFill>
        <p:spPr bwMode="auto">
          <a:xfrm rot="3002587">
            <a:off x="-2400921" y="3342828"/>
            <a:ext cx="2030482" cy="1341938"/>
          </a:xfrm>
          <a:custGeom>
            <a:avLst/>
            <a:gdLst>
              <a:gd name="connsiteX0" fmla="*/ 0 w 2030482"/>
              <a:gd name="connsiteY0" fmla="*/ 551053 h 1341938"/>
              <a:gd name="connsiteX1" fmla="*/ 654896 w 2030482"/>
              <a:gd name="connsiteY1" fmla="*/ 0 h 1341938"/>
              <a:gd name="connsiteX2" fmla="*/ 684432 w 2030482"/>
              <a:gd name="connsiteY2" fmla="*/ 38218 h 1341938"/>
              <a:gd name="connsiteX3" fmla="*/ 1220393 w 2030482"/>
              <a:gd name="connsiteY3" fmla="*/ 413123 h 1341938"/>
              <a:gd name="connsiteX4" fmla="*/ 1870938 w 2030482"/>
              <a:gd name="connsiteY4" fmla="*/ 480939 h 1341938"/>
              <a:gd name="connsiteX5" fmla="*/ 1898539 w 2030482"/>
              <a:gd name="connsiteY5" fmla="*/ 475385 h 1341938"/>
              <a:gd name="connsiteX6" fmla="*/ 2030482 w 2030482"/>
              <a:gd name="connsiteY6" fmla="*/ 1308687 h 1341938"/>
              <a:gd name="connsiteX7" fmla="*/ 0 w 2030482"/>
              <a:gd name="connsiteY7" fmla="*/ 551053 h 134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0482" h="1341938">
                <a:moveTo>
                  <a:pt x="0" y="551053"/>
                </a:moveTo>
                <a:lnTo>
                  <a:pt x="654896" y="0"/>
                </a:lnTo>
                <a:lnTo>
                  <a:pt x="684432" y="38218"/>
                </a:lnTo>
                <a:cubicBezTo>
                  <a:pt x="824247" y="201942"/>
                  <a:pt x="1005588" y="332973"/>
                  <a:pt x="1220393" y="413123"/>
                </a:cubicBezTo>
                <a:cubicBezTo>
                  <a:pt x="1435198" y="493273"/>
                  <a:pt x="1658048" y="513059"/>
                  <a:pt x="1870938" y="480939"/>
                </a:cubicBezTo>
                <a:lnTo>
                  <a:pt x="1898539" y="475385"/>
                </a:lnTo>
                <a:lnTo>
                  <a:pt x="2030482" y="1308687"/>
                </a:lnTo>
                <a:cubicBezTo>
                  <a:pt x="1263913" y="1445020"/>
                  <a:pt x="489897" y="1156211"/>
                  <a:pt x="0" y="55105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eware of Parking Lot Hazards at the Holidays - Leaders' Choice Insurance -  Leaders' Choice Insurance">
            <a:extLst>
              <a:ext uri="{FF2B5EF4-FFF2-40B4-BE49-F238E27FC236}">
                <a16:creationId xmlns:a16="http://schemas.microsoft.com/office/drawing/2014/main" id="{90EE2733-0B23-36BB-0F70-EE7DE7A4D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641" r="36330" b="7661"/>
          <a:stretch>
            <a:fillRect/>
          </a:stretch>
        </p:blipFill>
        <p:spPr bwMode="auto">
          <a:xfrm rot="5662159">
            <a:off x="-614575" y="4084083"/>
            <a:ext cx="1084704" cy="2192827"/>
          </a:xfrm>
          <a:custGeom>
            <a:avLst/>
            <a:gdLst>
              <a:gd name="connsiteX0" fmla="*/ 0 w 1084704"/>
              <a:gd name="connsiteY0" fmla="*/ 1688899 h 2192827"/>
              <a:gd name="connsiteX1" fmla="*/ 56784 w 1084704"/>
              <a:gd name="connsiteY1" fmla="*/ 1605647 h 2192827"/>
              <a:gd name="connsiteX2" fmla="*/ 136877 w 1084704"/>
              <a:gd name="connsiteY2" fmla="*/ 339008 h 2192827"/>
              <a:gd name="connsiteX3" fmla="*/ 134748 w 1084704"/>
              <a:gd name="connsiteY3" fmla="*/ 334772 h 2192827"/>
              <a:gd name="connsiteX4" fmla="*/ 891482 w 1084704"/>
              <a:gd name="connsiteY4" fmla="*/ 0 h 2192827"/>
              <a:gd name="connsiteX5" fmla="*/ 676652 w 1084704"/>
              <a:gd name="connsiteY5" fmla="*/ 2192827 h 219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4704" h="2192827">
                <a:moveTo>
                  <a:pt x="0" y="1688899"/>
                </a:moveTo>
                <a:lnTo>
                  <a:pt x="56784" y="1605647"/>
                </a:lnTo>
                <a:cubicBezTo>
                  <a:pt x="281215" y="1239534"/>
                  <a:pt x="326498" y="767636"/>
                  <a:pt x="136877" y="339008"/>
                </a:cubicBezTo>
                <a:lnTo>
                  <a:pt x="134748" y="334772"/>
                </a:lnTo>
                <a:lnTo>
                  <a:pt x="891482" y="0"/>
                </a:lnTo>
                <a:cubicBezTo>
                  <a:pt x="1211667" y="723763"/>
                  <a:pt x="1129775" y="1559665"/>
                  <a:pt x="676652" y="21928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itHub - 245charan/Parking-Lot-Detection-OpenCV: Identifying weather the  parking place is available or not from security camera">
            <a:extLst>
              <a:ext uri="{FF2B5EF4-FFF2-40B4-BE49-F238E27FC236}">
                <a16:creationId xmlns:a16="http://schemas.microsoft.com/office/drawing/2014/main" id="{05A0B9ED-8A00-9952-0369-95A5098E0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4" t="12921" r="40000" b="44719"/>
          <a:stretch>
            <a:fillRect/>
          </a:stretch>
        </p:blipFill>
        <p:spPr bwMode="auto">
          <a:xfrm rot="20366707">
            <a:off x="2013474" y="996668"/>
            <a:ext cx="1585358" cy="3268928"/>
          </a:xfrm>
          <a:custGeom>
            <a:avLst/>
            <a:gdLst>
              <a:gd name="connsiteX0" fmla="*/ 773828 w 1050877"/>
              <a:gd name="connsiteY0" fmla="*/ 0 h 2166855"/>
              <a:gd name="connsiteX1" fmla="*/ 733733 w 1050877"/>
              <a:gd name="connsiteY1" fmla="*/ 2166855 h 2166855"/>
              <a:gd name="connsiteX2" fmla="*/ 0 w 1050877"/>
              <a:gd name="connsiteY2" fmla="*/ 1734316 h 2166855"/>
              <a:gd name="connsiteX3" fmla="*/ 12760 w 1050877"/>
              <a:gd name="connsiteY3" fmla="*/ 1714591 h 2166855"/>
              <a:gd name="connsiteX4" fmla="*/ 188332 w 1050877"/>
              <a:gd name="connsiteY4" fmla="*/ 1084525 h 2166855"/>
              <a:gd name="connsiteX5" fmla="*/ 36189 w 1050877"/>
              <a:gd name="connsiteY5" fmla="*/ 448396 h 2166855"/>
              <a:gd name="connsiteX6" fmla="*/ 13858 w 1050877"/>
              <a:gd name="connsiteY6" fmla="*/ 410904 h 216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0877" h="2166855">
                <a:moveTo>
                  <a:pt x="773828" y="0"/>
                </a:moveTo>
                <a:cubicBezTo>
                  <a:pt x="1157067" y="677748"/>
                  <a:pt x="1141783" y="1503749"/>
                  <a:pt x="733733" y="2166855"/>
                </a:cubicBezTo>
                <a:lnTo>
                  <a:pt x="0" y="1734316"/>
                </a:lnTo>
                <a:lnTo>
                  <a:pt x="12760" y="1714591"/>
                </a:lnTo>
                <a:cubicBezTo>
                  <a:pt x="120742" y="1528328"/>
                  <a:pt x="184090" y="1313758"/>
                  <a:pt x="188332" y="1084525"/>
                </a:cubicBezTo>
                <a:cubicBezTo>
                  <a:pt x="192573" y="855294"/>
                  <a:pt x="137206" y="638527"/>
                  <a:pt x="36189" y="448396"/>
                </a:cubicBezTo>
                <a:lnTo>
                  <a:pt x="13858" y="4109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mart solution for parking lots | ParkingDetection.com">
            <a:extLst>
              <a:ext uri="{FF2B5EF4-FFF2-40B4-BE49-F238E27FC236}">
                <a16:creationId xmlns:a16="http://schemas.microsoft.com/office/drawing/2014/main" id="{01AB3928-40C7-925C-07C6-481BD13CA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5" t="6505" r="27019" b="774"/>
          <a:stretch>
            <a:fillRect/>
          </a:stretch>
        </p:blipFill>
        <p:spPr bwMode="auto">
          <a:xfrm rot="2396877">
            <a:off x="1090178" y="3523049"/>
            <a:ext cx="1026047" cy="2202920"/>
          </a:xfrm>
          <a:custGeom>
            <a:avLst/>
            <a:gdLst>
              <a:gd name="connsiteX0" fmla="*/ 17021 w 1026047"/>
              <a:gd name="connsiteY0" fmla="*/ 425652 h 2202920"/>
              <a:gd name="connsiteX1" fmla="*/ 754770 w 1026047"/>
              <a:gd name="connsiteY1" fmla="*/ 0 h 2202920"/>
              <a:gd name="connsiteX2" fmla="*/ 712559 w 1026047"/>
              <a:gd name="connsiteY2" fmla="*/ 2202920 h 2202920"/>
              <a:gd name="connsiteX3" fmla="*/ 0 w 1026047"/>
              <a:gd name="connsiteY3" fmla="*/ 1782232 h 2202920"/>
              <a:gd name="connsiteX4" fmla="*/ 62470 w 1026047"/>
              <a:gd name="connsiteY4" fmla="*/ 1663391 h 2202920"/>
              <a:gd name="connsiteX5" fmla="*/ 65875 w 1026047"/>
              <a:gd name="connsiteY5" fmla="*/ 519087 h 22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6047" h="2202920">
                <a:moveTo>
                  <a:pt x="17021" y="425652"/>
                </a:moveTo>
                <a:lnTo>
                  <a:pt x="754770" y="0"/>
                </a:lnTo>
                <a:cubicBezTo>
                  <a:pt x="1131008" y="681659"/>
                  <a:pt x="1114918" y="1521408"/>
                  <a:pt x="712559" y="2202920"/>
                </a:cubicBezTo>
                <a:lnTo>
                  <a:pt x="0" y="1782232"/>
                </a:lnTo>
                <a:lnTo>
                  <a:pt x="62470" y="1663391"/>
                </a:lnTo>
                <a:cubicBezTo>
                  <a:pt x="236182" y="1288872"/>
                  <a:pt x="228083" y="869884"/>
                  <a:pt x="65875" y="5190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Why Parking Lots Are Not Full, Even on Black Friday - Bloomberg">
            <a:extLst>
              <a:ext uri="{FF2B5EF4-FFF2-40B4-BE49-F238E27FC236}">
                <a16:creationId xmlns:a16="http://schemas.microsoft.com/office/drawing/2014/main" id="{5E748BFB-6E6A-C810-6EA0-90F241A2F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3" t="11280" r="37528" b="15480"/>
          <a:stretch>
            <a:fillRect/>
          </a:stretch>
        </p:blipFill>
        <p:spPr bwMode="auto">
          <a:xfrm rot="16055703">
            <a:off x="63536" y="810178"/>
            <a:ext cx="1191762" cy="2152177"/>
          </a:xfrm>
          <a:custGeom>
            <a:avLst/>
            <a:gdLst>
              <a:gd name="connsiteX0" fmla="*/ 1189987 w 1191762"/>
              <a:gd name="connsiteY0" fmla="*/ 574517 h 2152177"/>
              <a:gd name="connsiteX1" fmla="*/ 619849 w 1191762"/>
              <a:gd name="connsiteY1" fmla="*/ 2152177 h 2152177"/>
              <a:gd name="connsiteX2" fmla="*/ 0 w 1191762"/>
              <a:gd name="connsiteY2" fmla="*/ 1564976 h 2152177"/>
              <a:gd name="connsiteX3" fmla="*/ 61112 w 1191762"/>
              <a:gd name="connsiteY3" fmla="*/ 1494850 h 2152177"/>
              <a:gd name="connsiteX4" fmla="*/ 324300 w 1191762"/>
              <a:gd name="connsiteY4" fmla="*/ 381219 h 2152177"/>
              <a:gd name="connsiteX5" fmla="*/ 290057 w 1191762"/>
              <a:gd name="connsiteY5" fmla="*/ 246505 h 2152177"/>
              <a:gd name="connsiteX6" fmla="*/ 1091839 w 1191762"/>
              <a:gd name="connsiteY6" fmla="*/ 0 h 2152177"/>
              <a:gd name="connsiteX7" fmla="*/ 1189987 w 1191762"/>
              <a:gd name="connsiteY7" fmla="*/ 574517 h 215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1762" h="2152177">
                <a:moveTo>
                  <a:pt x="1189987" y="574517"/>
                </a:moveTo>
                <a:cubicBezTo>
                  <a:pt x="1212910" y="1151363"/>
                  <a:pt x="1013333" y="1720708"/>
                  <a:pt x="619849" y="2152177"/>
                </a:cubicBezTo>
                <a:lnTo>
                  <a:pt x="0" y="1564976"/>
                </a:lnTo>
                <a:lnTo>
                  <a:pt x="61112" y="1494850"/>
                </a:lnTo>
                <a:cubicBezTo>
                  <a:pt x="300558" y="1191476"/>
                  <a:pt x="406013" y="785896"/>
                  <a:pt x="324300" y="381219"/>
                </a:cubicBezTo>
                <a:lnTo>
                  <a:pt x="290057" y="246505"/>
                </a:lnTo>
                <a:lnTo>
                  <a:pt x="1091839" y="0"/>
                </a:lnTo>
                <a:cubicBezTo>
                  <a:pt x="1149983" y="189120"/>
                  <a:pt x="1182346" y="382235"/>
                  <a:pt x="1189987" y="5745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rapezoid 19">
            <a:extLst>
              <a:ext uri="{FF2B5EF4-FFF2-40B4-BE49-F238E27FC236}">
                <a16:creationId xmlns:a16="http://schemas.microsoft.com/office/drawing/2014/main" id="{559DD615-FA72-9636-4899-27815B1DE021}"/>
              </a:ext>
            </a:extLst>
          </p:cNvPr>
          <p:cNvSpPr/>
          <p:nvPr/>
        </p:nvSpPr>
        <p:spPr>
          <a:xfrm rot="2179044">
            <a:off x="1476211" y="2340747"/>
            <a:ext cx="17346272" cy="10674338"/>
          </a:xfrm>
          <a:prstGeom prst="trapezoid">
            <a:avLst>
              <a:gd name="adj" fmla="val 8125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587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6C4F97-0073-E59F-50F0-8FD9CCD8C366}"/>
              </a:ext>
            </a:extLst>
          </p:cNvPr>
          <p:cNvSpPr txBox="1"/>
          <p:nvPr/>
        </p:nvSpPr>
        <p:spPr>
          <a:xfrm>
            <a:off x="3940184" y="1250547"/>
            <a:ext cx="6061066" cy="127727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  <a:t>Individual Occupancy Tracking</a:t>
            </a:r>
            <a:endParaRPr lang="en-CA" sz="4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D09EB9-A5DE-393A-D43B-37224A457711}"/>
              </a:ext>
            </a:extLst>
          </p:cNvPr>
          <p:cNvSpPr txBox="1"/>
          <p:nvPr/>
        </p:nvSpPr>
        <p:spPr>
          <a:xfrm>
            <a:off x="3940183" y="2527820"/>
            <a:ext cx="7775275" cy="1523494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0"/>
              </a:rPr>
              <a:t>Tracking the duration of occupancy for a given space and provide those analytics on the application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595E697E-03DF-2920-4DB7-CE7FAFE6BDE9}"/>
              </a:ext>
            </a:extLst>
          </p:cNvPr>
          <p:cNvSpPr/>
          <p:nvPr/>
        </p:nvSpPr>
        <p:spPr>
          <a:xfrm flipV="1">
            <a:off x="0" y="6698820"/>
            <a:ext cx="12192000" cy="204897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 descr="Shop for No Parking Fire Lane Signs and Save up to 35% | BannerBuzz CA">
            <a:extLst>
              <a:ext uri="{FF2B5EF4-FFF2-40B4-BE49-F238E27FC236}">
                <a16:creationId xmlns:a16="http://schemas.microsoft.com/office/drawing/2014/main" id="{AC4455DC-1C8E-B0EA-DA33-28541C8F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r="1889" b="28156"/>
          <a:stretch>
            <a:fillRect/>
          </a:stretch>
        </p:blipFill>
        <p:spPr bwMode="auto">
          <a:xfrm rot="11420582">
            <a:off x="-2029734" y="3009451"/>
            <a:ext cx="1423796" cy="1976481"/>
          </a:xfrm>
          <a:custGeom>
            <a:avLst/>
            <a:gdLst>
              <a:gd name="connsiteX0" fmla="*/ 1418154 w 1423796"/>
              <a:gd name="connsiteY0" fmla="*/ 1976481 h 1976481"/>
              <a:gd name="connsiteX1" fmla="*/ 569673 w 1423796"/>
              <a:gd name="connsiteY1" fmla="*/ 1916557 h 1976481"/>
              <a:gd name="connsiteX2" fmla="*/ 570240 w 1423796"/>
              <a:gd name="connsiteY2" fmla="*/ 1911850 h 1976481"/>
              <a:gd name="connsiteX3" fmla="*/ 65329 w 1423796"/>
              <a:gd name="connsiteY3" fmla="*/ 747437 h 1976481"/>
              <a:gd name="connsiteX4" fmla="*/ 0 w 1423796"/>
              <a:gd name="connsiteY4" fmla="*/ 700184 h 1976481"/>
              <a:gd name="connsiteX5" fmla="*/ 463430 w 1423796"/>
              <a:gd name="connsiteY5" fmla="*/ 0 h 1976481"/>
              <a:gd name="connsiteX6" fmla="*/ 490674 w 1423796"/>
              <a:gd name="connsiteY6" fmla="*/ 0 h 1976481"/>
              <a:gd name="connsiteX7" fmla="*/ 589256 w 1423796"/>
              <a:gd name="connsiteY7" fmla="*/ 72974 h 1976481"/>
              <a:gd name="connsiteX8" fmla="*/ 1418154 w 1423796"/>
              <a:gd name="connsiteY8" fmla="*/ 1976481 h 1976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3796" h="1976481">
                <a:moveTo>
                  <a:pt x="1418154" y="1976481"/>
                </a:moveTo>
                <a:lnTo>
                  <a:pt x="569673" y="1916557"/>
                </a:lnTo>
                <a:lnTo>
                  <a:pt x="570240" y="1911850"/>
                </a:lnTo>
                <a:cubicBezTo>
                  <a:pt x="603260" y="1444316"/>
                  <a:pt x="400623" y="1015741"/>
                  <a:pt x="65329" y="747437"/>
                </a:cubicBezTo>
                <a:lnTo>
                  <a:pt x="0" y="700184"/>
                </a:lnTo>
                <a:lnTo>
                  <a:pt x="463430" y="0"/>
                </a:lnTo>
                <a:lnTo>
                  <a:pt x="490674" y="0"/>
                </a:lnTo>
                <a:lnTo>
                  <a:pt x="589256" y="72974"/>
                </a:lnTo>
                <a:cubicBezTo>
                  <a:pt x="1156826" y="523378"/>
                  <a:pt x="1470425" y="1236365"/>
                  <a:pt x="1418154" y="197648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mart Parking Stock Photo - Download Image Now - Car, Small, Large - iStock">
            <a:extLst>
              <a:ext uri="{FF2B5EF4-FFF2-40B4-BE49-F238E27FC236}">
                <a16:creationId xmlns:a16="http://schemas.microsoft.com/office/drawing/2014/main" id="{A81A3930-EABC-A06A-F737-157ACD886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15951" r="26097" b="5583"/>
          <a:stretch>
            <a:fillRect/>
          </a:stretch>
        </p:blipFill>
        <p:spPr bwMode="auto">
          <a:xfrm rot="21235249">
            <a:off x="-1228128" y="4409332"/>
            <a:ext cx="2030482" cy="1341938"/>
          </a:xfrm>
          <a:custGeom>
            <a:avLst/>
            <a:gdLst>
              <a:gd name="connsiteX0" fmla="*/ 0 w 2030482"/>
              <a:gd name="connsiteY0" fmla="*/ 551053 h 1341938"/>
              <a:gd name="connsiteX1" fmla="*/ 654896 w 2030482"/>
              <a:gd name="connsiteY1" fmla="*/ 0 h 1341938"/>
              <a:gd name="connsiteX2" fmla="*/ 684432 w 2030482"/>
              <a:gd name="connsiteY2" fmla="*/ 38218 h 1341938"/>
              <a:gd name="connsiteX3" fmla="*/ 1220393 w 2030482"/>
              <a:gd name="connsiteY3" fmla="*/ 413123 h 1341938"/>
              <a:gd name="connsiteX4" fmla="*/ 1870938 w 2030482"/>
              <a:gd name="connsiteY4" fmla="*/ 480939 h 1341938"/>
              <a:gd name="connsiteX5" fmla="*/ 1898539 w 2030482"/>
              <a:gd name="connsiteY5" fmla="*/ 475385 h 1341938"/>
              <a:gd name="connsiteX6" fmla="*/ 2030482 w 2030482"/>
              <a:gd name="connsiteY6" fmla="*/ 1308687 h 1341938"/>
              <a:gd name="connsiteX7" fmla="*/ 0 w 2030482"/>
              <a:gd name="connsiteY7" fmla="*/ 551053 h 134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0482" h="1341938">
                <a:moveTo>
                  <a:pt x="0" y="551053"/>
                </a:moveTo>
                <a:lnTo>
                  <a:pt x="654896" y="0"/>
                </a:lnTo>
                <a:lnTo>
                  <a:pt x="684432" y="38218"/>
                </a:lnTo>
                <a:cubicBezTo>
                  <a:pt x="824247" y="201942"/>
                  <a:pt x="1005588" y="332973"/>
                  <a:pt x="1220393" y="413123"/>
                </a:cubicBezTo>
                <a:cubicBezTo>
                  <a:pt x="1435198" y="493273"/>
                  <a:pt x="1658048" y="513059"/>
                  <a:pt x="1870938" y="480939"/>
                </a:cubicBezTo>
                <a:lnTo>
                  <a:pt x="1898539" y="475385"/>
                </a:lnTo>
                <a:lnTo>
                  <a:pt x="2030482" y="1308687"/>
                </a:lnTo>
                <a:cubicBezTo>
                  <a:pt x="1263913" y="1445020"/>
                  <a:pt x="489897" y="1156211"/>
                  <a:pt x="0" y="55105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eware of Parking Lot Hazards at the Holidays - Leaders' Choice Insurance -  Leaders' Choice Insurance">
            <a:extLst>
              <a:ext uri="{FF2B5EF4-FFF2-40B4-BE49-F238E27FC236}">
                <a16:creationId xmlns:a16="http://schemas.microsoft.com/office/drawing/2014/main" id="{EC83E51A-1F13-9FBB-06A7-AFACA06C5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641" r="36330" b="7661"/>
          <a:stretch>
            <a:fillRect/>
          </a:stretch>
        </p:blipFill>
        <p:spPr bwMode="auto">
          <a:xfrm rot="2294821">
            <a:off x="945539" y="3543761"/>
            <a:ext cx="1084704" cy="2192827"/>
          </a:xfrm>
          <a:custGeom>
            <a:avLst/>
            <a:gdLst>
              <a:gd name="connsiteX0" fmla="*/ 0 w 1084704"/>
              <a:gd name="connsiteY0" fmla="*/ 1688899 h 2192827"/>
              <a:gd name="connsiteX1" fmla="*/ 56784 w 1084704"/>
              <a:gd name="connsiteY1" fmla="*/ 1605647 h 2192827"/>
              <a:gd name="connsiteX2" fmla="*/ 136877 w 1084704"/>
              <a:gd name="connsiteY2" fmla="*/ 339008 h 2192827"/>
              <a:gd name="connsiteX3" fmla="*/ 134748 w 1084704"/>
              <a:gd name="connsiteY3" fmla="*/ 334772 h 2192827"/>
              <a:gd name="connsiteX4" fmla="*/ 891482 w 1084704"/>
              <a:gd name="connsiteY4" fmla="*/ 0 h 2192827"/>
              <a:gd name="connsiteX5" fmla="*/ 676652 w 1084704"/>
              <a:gd name="connsiteY5" fmla="*/ 2192827 h 219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4704" h="2192827">
                <a:moveTo>
                  <a:pt x="0" y="1688899"/>
                </a:moveTo>
                <a:lnTo>
                  <a:pt x="56784" y="1605647"/>
                </a:lnTo>
                <a:cubicBezTo>
                  <a:pt x="281215" y="1239534"/>
                  <a:pt x="326498" y="767636"/>
                  <a:pt x="136877" y="339008"/>
                </a:cubicBezTo>
                <a:lnTo>
                  <a:pt x="134748" y="334772"/>
                </a:lnTo>
                <a:lnTo>
                  <a:pt x="891482" y="0"/>
                </a:lnTo>
                <a:cubicBezTo>
                  <a:pt x="1211667" y="723763"/>
                  <a:pt x="1129775" y="1559665"/>
                  <a:pt x="676652" y="21928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245charan/Parking-Lot-Detection-OpenCV: Identifying weather the  parking place is available or not from security camera">
            <a:extLst>
              <a:ext uri="{FF2B5EF4-FFF2-40B4-BE49-F238E27FC236}">
                <a16:creationId xmlns:a16="http://schemas.microsoft.com/office/drawing/2014/main" id="{0EDCBF50-15AC-80F3-D631-6A8DF7F7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4" t="12921" r="40000" b="44719"/>
          <a:stretch>
            <a:fillRect/>
          </a:stretch>
        </p:blipFill>
        <p:spPr bwMode="auto">
          <a:xfrm rot="16999369">
            <a:off x="216475" y="654929"/>
            <a:ext cx="1050877" cy="2166855"/>
          </a:xfrm>
          <a:custGeom>
            <a:avLst/>
            <a:gdLst>
              <a:gd name="connsiteX0" fmla="*/ 773828 w 1050877"/>
              <a:gd name="connsiteY0" fmla="*/ 0 h 2166855"/>
              <a:gd name="connsiteX1" fmla="*/ 733733 w 1050877"/>
              <a:gd name="connsiteY1" fmla="*/ 2166855 h 2166855"/>
              <a:gd name="connsiteX2" fmla="*/ 0 w 1050877"/>
              <a:gd name="connsiteY2" fmla="*/ 1734316 h 2166855"/>
              <a:gd name="connsiteX3" fmla="*/ 12760 w 1050877"/>
              <a:gd name="connsiteY3" fmla="*/ 1714591 h 2166855"/>
              <a:gd name="connsiteX4" fmla="*/ 188332 w 1050877"/>
              <a:gd name="connsiteY4" fmla="*/ 1084525 h 2166855"/>
              <a:gd name="connsiteX5" fmla="*/ 36189 w 1050877"/>
              <a:gd name="connsiteY5" fmla="*/ 448396 h 2166855"/>
              <a:gd name="connsiteX6" fmla="*/ 13858 w 1050877"/>
              <a:gd name="connsiteY6" fmla="*/ 410904 h 216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0877" h="2166855">
                <a:moveTo>
                  <a:pt x="773828" y="0"/>
                </a:moveTo>
                <a:cubicBezTo>
                  <a:pt x="1157067" y="677748"/>
                  <a:pt x="1141783" y="1503749"/>
                  <a:pt x="733733" y="2166855"/>
                </a:cubicBezTo>
                <a:lnTo>
                  <a:pt x="0" y="1734316"/>
                </a:lnTo>
                <a:lnTo>
                  <a:pt x="12760" y="1714591"/>
                </a:lnTo>
                <a:cubicBezTo>
                  <a:pt x="120742" y="1528328"/>
                  <a:pt x="184090" y="1313758"/>
                  <a:pt x="188332" y="1084525"/>
                </a:cubicBezTo>
                <a:cubicBezTo>
                  <a:pt x="192573" y="855294"/>
                  <a:pt x="137206" y="638527"/>
                  <a:pt x="36189" y="448396"/>
                </a:cubicBezTo>
                <a:lnTo>
                  <a:pt x="13858" y="4109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mart solution for parking lots | ParkingDetection.com">
            <a:extLst>
              <a:ext uri="{FF2B5EF4-FFF2-40B4-BE49-F238E27FC236}">
                <a16:creationId xmlns:a16="http://schemas.microsoft.com/office/drawing/2014/main" id="{67985F44-661D-6458-B0C2-39B415EE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5" t="6505" r="27019" b="774"/>
          <a:stretch>
            <a:fillRect/>
          </a:stretch>
        </p:blipFill>
        <p:spPr bwMode="auto">
          <a:xfrm rot="20629539">
            <a:off x="2030743" y="1042836"/>
            <a:ext cx="1530449" cy="3285870"/>
          </a:xfrm>
          <a:custGeom>
            <a:avLst/>
            <a:gdLst>
              <a:gd name="connsiteX0" fmla="*/ 17021 w 1026047"/>
              <a:gd name="connsiteY0" fmla="*/ 425652 h 2202920"/>
              <a:gd name="connsiteX1" fmla="*/ 754770 w 1026047"/>
              <a:gd name="connsiteY1" fmla="*/ 0 h 2202920"/>
              <a:gd name="connsiteX2" fmla="*/ 712559 w 1026047"/>
              <a:gd name="connsiteY2" fmla="*/ 2202920 h 2202920"/>
              <a:gd name="connsiteX3" fmla="*/ 0 w 1026047"/>
              <a:gd name="connsiteY3" fmla="*/ 1782232 h 2202920"/>
              <a:gd name="connsiteX4" fmla="*/ 62470 w 1026047"/>
              <a:gd name="connsiteY4" fmla="*/ 1663391 h 2202920"/>
              <a:gd name="connsiteX5" fmla="*/ 65875 w 1026047"/>
              <a:gd name="connsiteY5" fmla="*/ 519087 h 22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6047" h="2202920">
                <a:moveTo>
                  <a:pt x="17021" y="425652"/>
                </a:moveTo>
                <a:lnTo>
                  <a:pt x="754770" y="0"/>
                </a:lnTo>
                <a:cubicBezTo>
                  <a:pt x="1131008" y="681659"/>
                  <a:pt x="1114918" y="1521408"/>
                  <a:pt x="712559" y="2202920"/>
                </a:cubicBezTo>
                <a:lnTo>
                  <a:pt x="0" y="1782232"/>
                </a:lnTo>
                <a:lnTo>
                  <a:pt x="62470" y="1663391"/>
                </a:lnTo>
                <a:cubicBezTo>
                  <a:pt x="236182" y="1288872"/>
                  <a:pt x="228083" y="869884"/>
                  <a:pt x="65875" y="5190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hy Parking Lots Are Not Full, Even on Black Friday - Bloomberg">
            <a:extLst>
              <a:ext uri="{FF2B5EF4-FFF2-40B4-BE49-F238E27FC236}">
                <a16:creationId xmlns:a16="http://schemas.microsoft.com/office/drawing/2014/main" id="{D8D43072-4BFB-B71C-9059-40475FCA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3" t="11280" r="37528" b="15480"/>
          <a:stretch>
            <a:fillRect/>
          </a:stretch>
        </p:blipFill>
        <p:spPr bwMode="auto">
          <a:xfrm rot="12688365">
            <a:off x="-1435124" y="1120382"/>
            <a:ext cx="1191762" cy="2152177"/>
          </a:xfrm>
          <a:custGeom>
            <a:avLst/>
            <a:gdLst>
              <a:gd name="connsiteX0" fmla="*/ 1189987 w 1191762"/>
              <a:gd name="connsiteY0" fmla="*/ 574517 h 2152177"/>
              <a:gd name="connsiteX1" fmla="*/ 619849 w 1191762"/>
              <a:gd name="connsiteY1" fmla="*/ 2152177 h 2152177"/>
              <a:gd name="connsiteX2" fmla="*/ 0 w 1191762"/>
              <a:gd name="connsiteY2" fmla="*/ 1564976 h 2152177"/>
              <a:gd name="connsiteX3" fmla="*/ 61112 w 1191762"/>
              <a:gd name="connsiteY3" fmla="*/ 1494850 h 2152177"/>
              <a:gd name="connsiteX4" fmla="*/ 324300 w 1191762"/>
              <a:gd name="connsiteY4" fmla="*/ 381219 h 2152177"/>
              <a:gd name="connsiteX5" fmla="*/ 290057 w 1191762"/>
              <a:gd name="connsiteY5" fmla="*/ 246505 h 2152177"/>
              <a:gd name="connsiteX6" fmla="*/ 1091839 w 1191762"/>
              <a:gd name="connsiteY6" fmla="*/ 0 h 2152177"/>
              <a:gd name="connsiteX7" fmla="*/ 1189987 w 1191762"/>
              <a:gd name="connsiteY7" fmla="*/ 574517 h 215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1762" h="2152177">
                <a:moveTo>
                  <a:pt x="1189987" y="574517"/>
                </a:moveTo>
                <a:cubicBezTo>
                  <a:pt x="1212910" y="1151363"/>
                  <a:pt x="1013333" y="1720708"/>
                  <a:pt x="619849" y="2152177"/>
                </a:cubicBezTo>
                <a:lnTo>
                  <a:pt x="0" y="1564976"/>
                </a:lnTo>
                <a:lnTo>
                  <a:pt x="61112" y="1494850"/>
                </a:lnTo>
                <a:cubicBezTo>
                  <a:pt x="300558" y="1191476"/>
                  <a:pt x="406013" y="785896"/>
                  <a:pt x="324300" y="381219"/>
                </a:cubicBezTo>
                <a:lnTo>
                  <a:pt x="290057" y="246505"/>
                </a:lnTo>
                <a:lnTo>
                  <a:pt x="1091839" y="0"/>
                </a:lnTo>
                <a:cubicBezTo>
                  <a:pt x="1149983" y="189120"/>
                  <a:pt x="1182346" y="382235"/>
                  <a:pt x="1189987" y="5745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7384DFE8-6C9D-DDF4-A5C4-16650D92E988}"/>
              </a:ext>
            </a:extLst>
          </p:cNvPr>
          <p:cNvSpPr/>
          <p:nvPr/>
        </p:nvSpPr>
        <p:spPr>
          <a:xfrm rot="2179044">
            <a:off x="1476211" y="2340747"/>
            <a:ext cx="17346272" cy="10674338"/>
          </a:xfrm>
          <a:prstGeom prst="trapezoid">
            <a:avLst>
              <a:gd name="adj" fmla="val 8125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385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1B2DBE-FD7C-F163-0608-6D76444AFA39}"/>
              </a:ext>
            </a:extLst>
          </p:cNvPr>
          <p:cNvSpPr txBox="1"/>
          <p:nvPr/>
        </p:nvSpPr>
        <p:spPr>
          <a:xfrm>
            <a:off x="3940183" y="1242383"/>
            <a:ext cx="6901987" cy="127727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  <a:t>Identification of Parking Hazards</a:t>
            </a:r>
            <a:endParaRPr lang="en-CA" sz="4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A37DF1-A5E9-3E47-197D-47D82FBCA96D}"/>
              </a:ext>
            </a:extLst>
          </p:cNvPr>
          <p:cNvSpPr txBox="1"/>
          <p:nvPr/>
        </p:nvSpPr>
        <p:spPr>
          <a:xfrm>
            <a:off x="3940183" y="2519656"/>
            <a:ext cx="7024453" cy="1523494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0"/>
              </a:rPr>
              <a:t>Indicate if a spot has parking hazards that can restrict parking of certain vehicles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C3190983-160B-078E-3D40-4AECFA91767D}"/>
              </a:ext>
            </a:extLst>
          </p:cNvPr>
          <p:cNvSpPr/>
          <p:nvPr/>
        </p:nvSpPr>
        <p:spPr>
          <a:xfrm flipV="1">
            <a:off x="0" y="6698820"/>
            <a:ext cx="12192000" cy="204897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 descr="Shop for No Parking Fire Lane Signs and Save up to 35% | BannerBuzz CA">
            <a:extLst>
              <a:ext uri="{FF2B5EF4-FFF2-40B4-BE49-F238E27FC236}">
                <a16:creationId xmlns:a16="http://schemas.microsoft.com/office/drawing/2014/main" id="{3E28D7D7-53CC-30BD-25D1-938302DE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r="1889" b="28156"/>
          <a:stretch>
            <a:fillRect/>
          </a:stretch>
        </p:blipFill>
        <p:spPr bwMode="auto">
          <a:xfrm rot="8011748">
            <a:off x="-881384" y="4031345"/>
            <a:ext cx="1423796" cy="1976481"/>
          </a:xfrm>
          <a:custGeom>
            <a:avLst/>
            <a:gdLst>
              <a:gd name="connsiteX0" fmla="*/ 1418154 w 1423796"/>
              <a:gd name="connsiteY0" fmla="*/ 1976481 h 1976481"/>
              <a:gd name="connsiteX1" fmla="*/ 569673 w 1423796"/>
              <a:gd name="connsiteY1" fmla="*/ 1916557 h 1976481"/>
              <a:gd name="connsiteX2" fmla="*/ 570240 w 1423796"/>
              <a:gd name="connsiteY2" fmla="*/ 1911850 h 1976481"/>
              <a:gd name="connsiteX3" fmla="*/ 65329 w 1423796"/>
              <a:gd name="connsiteY3" fmla="*/ 747437 h 1976481"/>
              <a:gd name="connsiteX4" fmla="*/ 0 w 1423796"/>
              <a:gd name="connsiteY4" fmla="*/ 700184 h 1976481"/>
              <a:gd name="connsiteX5" fmla="*/ 463430 w 1423796"/>
              <a:gd name="connsiteY5" fmla="*/ 0 h 1976481"/>
              <a:gd name="connsiteX6" fmla="*/ 490674 w 1423796"/>
              <a:gd name="connsiteY6" fmla="*/ 0 h 1976481"/>
              <a:gd name="connsiteX7" fmla="*/ 589256 w 1423796"/>
              <a:gd name="connsiteY7" fmla="*/ 72974 h 1976481"/>
              <a:gd name="connsiteX8" fmla="*/ 1418154 w 1423796"/>
              <a:gd name="connsiteY8" fmla="*/ 1976481 h 1976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3796" h="1976481">
                <a:moveTo>
                  <a:pt x="1418154" y="1976481"/>
                </a:moveTo>
                <a:lnTo>
                  <a:pt x="569673" y="1916557"/>
                </a:lnTo>
                <a:lnTo>
                  <a:pt x="570240" y="1911850"/>
                </a:lnTo>
                <a:cubicBezTo>
                  <a:pt x="603260" y="1444316"/>
                  <a:pt x="400623" y="1015741"/>
                  <a:pt x="65329" y="747437"/>
                </a:cubicBezTo>
                <a:lnTo>
                  <a:pt x="0" y="700184"/>
                </a:lnTo>
                <a:lnTo>
                  <a:pt x="463430" y="0"/>
                </a:lnTo>
                <a:lnTo>
                  <a:pt x="490674" y="0"/>
                </a:lnTo>
                <a:lnTo>
                  <a:pt x="589256" y="72974"/>
                </a:lnTo>
                <a:cubicBezTo>
                  <a:pt x="1156826" y="523378"/>
                  <a:pt x="1470425" y="1236365"/>
                  <a:pt x="1418154" y="197648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mart Parking Stock Photo - Download Image Now - Car, Small, Large - iStock">
            <a:extLst>
              <a:ext uri="{FF2B5EF4-FFF2-40B4-BE49-F238E27FC236}">
                <a16:creationId xmlns:a16="http://schemas.microsoft.com/office/drawing/2014/main" id="{F78E6F5C-E9CD-23D7-FEA0-8D9D8864B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15951" r="26097" b="5583"/>
          <a:stretch>
            <a:fillRect/>
          </a:stretch>
        </p:blipFill>
        <p:spPr bwMode="auto">
          <a:xfrm rot="17826415">
            <a:off x="326111" y="4016464"/>
            <a:ext cx="2030482" cy="1341938"/>
          </a:xfrm>
          <a:custGeom>
            <a:avLst/>
            <a:gdLst>
              <a:gd name="connsiteX0" fmla="*/ 0 w 2030482"/>
              <a:gd name="connsiteY0" fmla="*/ 551053 h 1341938"/>
              <a:gd name="connsiteX1" fmla="*/ 654896 w 2030482"/>
              <a:gd name="connsiteY1" fmla="*/ 0 h 1341938"/>
              <a:gd name="connsiteX2" fmla="*/ 684432 w 2030482"/>
              <a:gd name="connsiteY2" fmla="*/ 38218 h 1341938"/>
              <a:gd name="connsiteX3" fmla="*/ 1220393 w 2030482"/>
              <a:gd name="connsiteY3" fmla="*/ 413123 h 1341938"/>
              <a:gd name="connsiteX4" fmla="*/ 1870938 w 2030482"/>
              <a:gd name="connsiteY4" fmla="*/ 480939 h 1341938"/>
              <a:gd name="connsiteX5" fmla="*/ 1898539 w 2030482"/>
              <a:gd name="connsiteY5" fmla="*/ 475385 h 1341938"/>
              <a:gd name="connsiteX6" fmla="*/ 2030482 w 2030482"/>
              <a:gd name="connsiteY6" fmla="*/ 1308687 h 1341938"/>
              <a:gd name="connsiteX7" fmla="*/ 0 w 2030482"/>
              <a:gd name="connsiteY7" fmla="*/ 551053 h 134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0482" h="1341938">
                <a:moveTo>
                  <a:pt x="0" y="551053"/>
                </a:moveTo>
                <a:lnTo>
                  <a:pt x="654896" y="0"/>
                </a:lnTo>
                <a:lnTo>
                  <a:pt x="684432" y="38218"/>
                </a:lnTo>
                <a:cubicBezTo>
                  <a:pt x="824247" y="201942"/>
                  <a:pt x="1005588" y="332973"/>
                  <a:pt x="1220393" y="413123"/>
                </a:cubicBezTo>
                <a:cubicBezTo>
                  <a:pt x="1435198" y="493273"/>
                  <a:pt x="1658048" y="513059"/>
                  <a:pt x="1870938" y="480939"/>
                </a:cubicBezTo>
                <a:lnTo>
                  <a:pt x="1898539" y="475385"/>
                </a:lnTo>
                <a:lnTo>
                  <a:pt x="2030482" y="1308687"/>
                </a:lnTo>
                <a:cubicBezTo>
                  <a:pt x="1263913" y="1445020"/>
                  <a:pt x="489897" y="1156211"/>
                  <a:pt x="0" y="55105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eware of Parking Lot Hazards at the Holidays - Leaders' Choice Insurance -  Leaders' Choice Insurance">
            <a:extLst>
              <a:ext uri="{FF2B5EF4-FFF2-40B4-BE49-F238E27FC236}">
                <a16:creationId xmlns:a16="http://schemas.microsoft.com/office/drawing/2014/main" id="{EC02FEA3-C464-CF7C-3944-516ADE54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641" r="36330" b="7661"/>
          <a:stretch>
            <a:fillRect/>
          </a:stretch>
        </p:blipFill>
        <p:spPr bwMode="auto">
          <a:xfrm rot="20485987">
            <a:off x="1966998" y="1135277"/>
            <a:ext cx="1696071" cy="3428761"/>
          </a:xfrm>
          <a:custGeom>
            <a:avLst/>
            <a:gdLst>
              <a:gd name="connsiteX0" fmla="*/ 0 w 1084704"/>
              <a:gd name="connsiteY0" fmla="*/ 1688899 h 2192827"/>
              <a:gd name="connsiteX1" fmla="*/ 56784 w 1084704"/>
              <a:gd name="connsiteY1" fmla="*/ 1605647 h 2192827"/>
              <a:gd name="connsiteX2" fmla="*/ 136877 w 1084704"/>
              <a:gd name="connsiteY2" fmla="*/ 339008 h 2192827"/>
              <a:gd name="connsiteX3" fmla="*/ 134748 w 1084704"/>
              <a:gd name="connsiteY3" fmla="*/ 334772 h 2192827"/>
              <a:gd name="connsiteX4" fmla="*/ 891482 w 1084704"/>
              <a:gd name="connsiteY4" fmla="*/ 0 h 2192827"/>
              <a:gd name="connsiteX5" fmla="*/ 676652 w 1084704"/>
              <a:gd name="connsiteY5" fmla="*/ 2192827 h 219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4704" h="2192827">
                <a:moveTo>
                  <a:pt x="0" y="1688899"/>
                </a:moveTo>
                <a:lnTo>
                  <a:pt x="56784" y="1605647"/>
                </a:lnTo>
                <a:cubicBezTo>
                  <a:pt x="281215" y="1239534"/>
                  <a:pt x="326498" y="767636"/>
                  <a:pt x="136877" y="339008"/>
                </a:cubicBezTo>
                <a:lnTo>
                  <a:pt x="134748" y="334772"/>
                </a:lnTo>
                <a:lnTo>
                  <a:pt x="891482" y="0"/>
                </a:lnTo>
                <a:cubicBezTo>
                  <a:pt x="1211667" y="723763"/>
                  <a:pt x="1129775" y="1559665"/>
                  <a:pt x="676652" y="21928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245charan/Parking-Lot-Detection-OpenCV: Identifying weather the  parking place is available or not from security camera">
            <a:extLst>
              <a:ext uri="{FF2B5EF4-FFF2-40B4-BE49-F238E27FC236}">
                <a16:creationId xmlns:a16="http://schemas.microsoft.com/office/drawing/2014/main" id="{B4339130-BE3B-A7DA-EBBC-8A6AC9B6D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4" t="12921" r="40000" b="44719"/>
          <a:stretch>
            <a:fillRect/>
          </a:stretch>
        </p:blipFill>
        <p:spPr bwMode="auto">
          <a:xfrm rot="13590535">
            <a:off x="-1458331" y="975688"/>
            <a:ext cx="1050877" cy="2166855"/>
          </a:xfrm>
          <a:custGeom>
            <a:avLst/>
            <a:gdLst>
              <a:gd name="connsiteX0" fmla="*/ 773828 w 1050877"/>
              <a:gd name="connsiteY0" fmla="*/ 0 h 2166855"/>
              <a:gd name="connsiteX1" fmla="*/ 733733 w 1050877"/>
              <a:gd name="connsiteY1" fmla="*/ 2166855 h 2166855"/>
              <a:gd name="connsiteX2" fmla="*/ 0 w 1050877"/>
              <a:gd name="connsiteY2" fmla="*/ 1734316 h 2166855"/>
              <a:gd name="connsiteX3" fmla="*/ 12760 w 1050877"/>
              <a:gd name="connsiteY3" fmla="*/ 1714591 h 2166855"/>
              <a:gd name="connsiteX4" fmla="*/ 188332 w 1050877"/>
              <a:gd name="connsiteY4" fmla="*/ 1084525 h 2166855"/>
              <a:gd name="connsiteX5" fmla="*/ 36189 w 1050877"/>
              <a:gd name="connsiteY5" fmla="*/ 448396 h 2166855"/>
              <a:gd name="connsiteX6" fmla="*/ 13858 w 1050877"/>
              <a:gd name="connsiteY6" fmla="*/ 410904 h 216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0877" h="2166855">
                <a:moveTo>
                  <a:pt x="773828" y="0"/>
                </a:moveTo>
                <a:cubicBezTo>
                  <a:pt x="1157067" y="677748"/>
                  <a:pt x="1141783" y="1503749"/>
                  <a:pt x="733733" y="2166855"/>
                </a:cubicBezTo>
                <a:lnTo>
                  <a:pt x="0" y="1734316"/>
                </a:lnTo>
                <a:lnTo>
                  <a:pt x="12760" y="1714591"/>
                </a:lnTo>
                <a:cubicBezTo>
                  <a:pt x="120742" y="1528328"/>
                  <a:pt x="184090" y="1313758"/>
                  <a:pt x="188332" y="1084525"/>
                </a:cubicBezTo>
                <a:cubicBezTo>
                  <a:pt x="192573" y="855294"/>
                  <a:pt x="137206" y="638527"/>
                  <a:pt x="36189" y="448396"/>
                </a:cubicBezTo>
                <a:lnTo>
                  <a:pt x="13858" y="4109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mart solution for parking lots | ParkingDetection.com">
            <a:extLst>
              <a:ext uri="{FF2B5EF4-FFF2-40B4-BE49-F238E27FC236}">
                <a16:creationId xmlns:a16="http://schemas.microsoft.com/office/drawing/2014/main" id="{9AAE37FD-C322-4DBD-067F-0DE4BE410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5" t="6505" r="27019" b="774"/>
          <a:stretch>
            <a:fillRect/>
          </a:stretch>
        </p:blipFill>
        <p:spPr bwMode="auto">
          <a:xfrm rot="17220705">
            <a:off x="225972" y="595397"/>
            <a:ext cx="1026047" cy="2202920"/>
          </a:xfrm>
          <a:custGeom>
            <a:avLst/>
            <a:gdLst>
              <a:gd name="connsiteX0" fmla="*/ 17021 w 1026047"/>
              <a:gd name="connsiteY0" fmla="*/ 425652 h 2202920"/>
              <a:gd name="connsiteX1" fmla="*/ 754770 w 1026047"/>
              <a:gd name="connsiteY1" fmla="*/ 0 h 2202920"/>
              <a:gd name="connsiteX2" fmla="*/ 712559 w 1026047"/>
              <a:gd name="connsiteY2" fmla="*/ 2202920 h 2202920"/>
              <a:gd name="connsiteX3" fmla="*/ 0 w 1026047"/>
              <a:gd name="connsiteY3" fmla="*/ 1782232 h 2202920"/>
              <a:gd name="connsiteX4" fmla="*/ 62470 w 1026047"/>
              <a:gd name="connsiteY4" fmla="*/ 1663391 h 2202920"/>
              <a:gd name="connsiteX5" fmla="*/ 65875 w 1026047"/>
              <a:gd name="connsiteY5" fmla="*/ 519087 h 22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6047" h="2202920">
                <a:moveTo>
                  <a:pt x="17021" y="425652"/>
                </a:moveTo>
                <a:lnTo>
                  <a:pt x="754770" y="0"/>
                </a:lnTo>
                <a:cubicBezTo>
                  <a:pt x="1131008" y="681659"/>
                  <a:pt x="1114918" y="1521408"/>
                  <a:pt x="712559" y="2202920"/>
                </a:cubicBezTo>
                <a:lnTo>
                  <a:pt x="0" y="1782232"/>
                </a:lnTo>
                <a:lnTo>
                  <a:pt x="62470" y="1663391"/>
                </a:lnTo>
                <a:cubicBezTo>
                  <a:pt x="236182" y="1288872"/>
                  <a:pt x="228083" y="869884"/>
                  <a:pt x="65875" y="5190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hy Parking Lots Are Not Full, Even on Black Friday - Bloomberg">
            <a:extLst>
              <a:ext uri="{FF2B5EF4-FFF2-40B4-BE49-F238E27FC236}">
                <a16:creationId xmlns:a16="http://schemas.microsoft.com/office/drawing/2014/main" id="{D461590F-296A-7D49-FC0E-009AA9B45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3" t="11280" r="37528" b="15480"/>
          <a:stretch>
            <a:fillRect/>
          </a:stretch>
        </p:blipFill>
        <p:spPr bwMode="auto">
          <a:xfrm rot="9279531">
            <a:off x="-2010841" y="2557046"/>
            <a:ext cx="1191762" cy="2152177"/>
          </a:xfrm>
          <a:custGeom>
            <a:avLst/>
            <a:gdLst>
              <a:gd name="connsiteX0" fmla="*/ 1189987 w 1191762"/>
              <a:gd name="connsiteY0" fmla="*/ 574517 h 2152177"/>
              <a:gd name="connsiteX1" fmla="*/ 619849 w 1191762"/>
              <a:gd name="connsiteY1" fmla="*/ 2152177 h 2152177"/>
              <a:gd name="connsiteX2" fmla="*/ 0 w 1191762"/>
              <a:gd name="connsiteY2" fmla="*/ 1564976 h 2152177"/>
              <a:gd name="connsiteX3" fmla="*/ 61112 w 1191762"/>
              <a:gd name="connsiteY3" fmla="*/ 1494850 h 2152177"/>
              <a:gd name="connsiteX4" fmla="*/ 324300 w 1191762"/>
              <a:gd name="connsiteY4" fmla="*/ 381219 h 2152177"/>
              <a:gd name="connsiteX5" fmla="*/ 290057 w 1191762"/>
              <a:gd name="connsiteY5" fmla="*/ 246505 h 2152177"/>
              <a:gd name="connsiteX6" fmla="*/ 1091839 w 1191762"/>
              <a:gd name="connsiteY6" fmla="*/ 0 h 2152177"/>
              <a:gd name="connsiteX7" fmla="*/ 1189987 w 1191762"/>
              <a:gd name="connsiteY7" fmla="*/ 574517 h 215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1762" h="2152177">
                <a:moveTo>
                  <a:pt x="1189987" y="574517"/>
                </a:moveTo>
                <a:cubicBezTo>
                  <a:pt x="1212910" y="1151363"/>
                  <a:pt x="1013333" y="1720708"/>
                  <a:pt x="619849" y="2152177"/>
                </a:cubicBezTo>
                <a:lnTo>
                  <a:pt x="0" y="1564976"/>
                </a:lnTo>
                <a:lnTo>
                  <a:pt x="61112" y="1494850"/>
                </a:lnTo>
                <a:cubicBezTo>
                  <a:pt x="300558" y="1191476"/>
                  <a:pt x="406013" y="785896"/>
                  <a:pt x="324300" y="381219"/>
                </a:cubicBezTo>
                <a:lnTo>
                  <a:pt x="290057" y="246505"/>
                </a:lnTo>
                <a:lnTo>
                  <a:pt x="1091839" y="0"/>
                </a:lnTo>
                <a:cubicBezTo>
                  <a:pt x="1149983" y="189120"/>
                  <a:pt x="1182346" y="382235"/>
                  <a:pt x="1189987" y="5745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ABE32172-E471-0A38-90C3-CB90F4DD7F4B}"/>
              </a:ext>
            </a:extLst>
          </p:cNvPr>
          <p:cNvSpPr/>
          <p:nvPr/>
        </p:nvSpPr>
        <p:spPr>
          <a:xfrm rot="2179044">
            <a:off x="1476211" y="2340747"/>
            <a:ext cx="17346272" cy="10674338"/>
          </a:xfrm>
          <a:prstGeom prst="trapezoid">
            <a:avLst>
              <a:gd name="adj" fmla="val 8125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164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CE6BF4-C046-C150-1D3C-512C423A7A03}"/>
              </a:ext>
            </a:extLst>
          </p:cNvPr>
          <p:cNvSpPr txBox="1"/>
          <p:nvPr/>
        </p:nvSpPr>
        <p:spPr>
          <a:xfrm>
            <a:off x="3940184" y="1457886"/>
            <a:ext cx="4471346" cy="661720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  <a:t>Spacious Spots</a:t>
            </a:r>
            <a:endParaRPr lang="en-CA" sz="4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7AD97-5169-31BC-A33A-0DA500E3AF3E}"/>
              </a:ext>
            </a:extLst>
          </p:cNvPr>
          <p:cNvSpPr txBox="1"/>
          <p:nvPr/>
        </p:nvSpPr>
        <p:spPr>
          <a:xfrm>
            <a:off x="3940183" y="2195671"/>
            <a:ext cx="7775275" cy="1031051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0"/>
              </a:rPr>
              <a:t>Detection of spots with adequate space for a given vehicle,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6EA194AF-B67E-A9C3-482A-C79F43F97BAF}"/>
              </a:ext>
            </a:extLst>
          </p:cNvPr>
          <p:cNvSpPr/>
          <p:nvPr/>
        </p:nvSpPr>
        <p:spPr>
          <a:xfrm flipV="1">
            <a:off x="0" y="6698820"/>
            <a:ext cx="12192000" cy="204897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 descr="Shop for No Parking Fire Lane Signs and Save up to 35% | BannerBuzz CA">
            <a:extLst>
              <a:ext uri="{FF2B5EF4-FFF2-40B4-BE49-F238E27FC236}">
                <a16:creationId xmlns:a16="http://schemas.microsoft.com/office/drawing/2014/main" id="{D8C24B40-8BE5-02F6-05A3-F59ADDBE6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r="1889" b="28156"/>
          <a:stretch>
            <a:fillRect/>
          </a:stretch>
        </p:blipFill>
        <p:spPr bwMode="auto">
          <a:xfrm rot="4040594">
            <a:off x="778202" y="3432722"/>
            <a:ext cx="1423796" cy="1976481"/>
          </a:xfrm>
          <a:custGeom>
            <a:avLst/>
            <a:gdLst>
              <a:gd name="connsiteX0" fmla="*/ 1418154 w 1423796"/>
              <a:gd name="connsiteY0" fmla="*/ 1976481 h 1976481"/>
              <a:gd name="connsiteX1" fmla="*/ 569673 w 1423796"/>
              <a:gd name="connsiteY1" fmla="*/ 1916557 h 1976481"/>
              <a:gd name="connsiteX2" fmla="*/ 570240 w 1423796"/>
              <a:gd name="connsiteY2" fmla="*/ 1911850 h 1976481"/>
              <a:gd name="connsiteX3" fmla="*/ 65329 w 1423796"/>
              <a:gd name="connsiteY3" fmla="*/ 747437 h 1976481"/>
              <a:gd name="connsiteX4" fmla="*/ 0 w 1423796"/>
              <a:gd name="connsiteY4" fmla="*/ 700184 h 1976481"/>
              <a:gd name="connsiteX5" fmla="*/ 463430 w 1423796"/>
              <a:gd name="connsiteY5" fmla="*/ 0 h 1976481"/>
              <a:gd name="connsiteX6" fmla="*/ 490674 w 1423796"/>
              <a:gd name="connsiteY6" fmla="*/ 0 h 1976481"/>
              <a:gd name="connsiteX7" fmla="*/ 589256 w 1423796"/>
              <a:gd name="connsiteY7" fmla="*/ 72974 h 1976481"/>
              <a:gd name="connsiteX8" fmla="*/ 1418154 w 1423796"/>
              <a:gd name="connsiteY8" fmla="*/ 1976481 h 1976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3796" h="1976481">
                <a:moveTo>
                  <a:pt x="1418154" y="1976481"/>
                </a:moveTo>
                <a:lnTo>
                  <a:pt x="569673" y="1916557"/>
                </a:lnTo>
                <a:lnTo>
                  <a:pt x="570240" y="1911850"/>
                </a:lnTo>
                <a:cubicBezTo>
                  <a:pt x="603260" y="1444316"/>
                  <a:pt x="400623" y="1015741"/>
                  <a:pt x="65329" y="747437"/>
                </a:cubicBezTo>
                <a:lnTo>
                  <a:pt x="0" y="700184"/>
                </a:lnTo>
                <a:lnTo>
                  <a:pt x="463430" y="0"/>
                </a:lnTo>
                <a:lnTo>
                  <a:pt x="490674" y="0"/>
                </a:lnTo>
                <a:lnTo>
                  <a:pt x="589256" y="72974"/>
                </a:lnTo>
                <a:cubicBezTo>
                  <a:pt x="1156826" y="523378"/>
                  <a:pt x="1470425" y="1236365"/>
                  <a:pt x="1418154" y="197648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mart Parking Stock Photo - Download Image Now - Car, Small, Large - iStock">
            <a:extLst>
              <a:ext uri="{FF2B5EF4-FFF2-40B4-BE49-F238E27FC236}">
                <a16:creationId xmlns:a16="http://schemas.microsoft.com/office/drawing/2014/main" id="{4112BECD-ECA1-3BD3-1638-81CC95F5A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15951" r="26097" b="5583"/>
          <a:stretch>
            <a:fillRect/>
          </a:stretch>
        </p:blipFill>
        <p:spPr bwMode="auto">
          <a:xfrm rot="13855261">
            <a:off x="1147580" y="1721557"/>
            <a:ext cx="2912298" cy="1924727"/>
          </a:xfrm>
          <a:custGeom>
            <a:avLst/>
            <a:gdLst>
              <a:gd name="connsiteX0" fmla="*/ 0 w 2030482"/>
              <a:gd name="connsiteY0" fmla="*/ 551053 h 1341938"/>
              <a:gd name="connsiteX1" fmla="*/ 654896 w 2030482"/>
              <a:gd name="connsiteY1" fmla="*/ 0 h 1341938"/>
              <a:gd name="connsiteX2" fmla="*/ 684432 w 2030482"/>
              <a:gd name="connsiteY2" fmla="*/ 38218 h 1341938"/>
              <a:gd name="connsiteX3" fmla="*/ 1220393 w 2030482"/>
              <a:gd name="connsiteY3" fmla="*/ 413123 h 1341938"/>
              <a:gd name="connsiteX4" fmla="*/ 1870938 w 2030482"/>
              <a:gd name="connsiteY4" fmla="*/ 480939 h 1341938"/>
              <a:gd name="connsiteX5" fmla="*/ 1898539 w 2030482"/>
              <a:gd name="connsiteY5" fmla="*/ 475385 h 1341938"/>
              <a:gd name="connsiteX6" fmla="*/ 2030482 w 2030482"/>
              <a:gd name="connsiteY6" fmla="*/ 1308687 h 1341938"/>
              <a:gd name="connsiteX7" fmla="*/ 0 w 2030482"/>
              <a:gd name="connsiteY7" fmla="*/ 551053 h 134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0482" h="1341938">
                <a:moveTo>
                  <a:pt x="0" y="551053"/>
                </a:moveTo>
                <a:lnTo>
                  <a:pt x="654896" y="0"/>
                </a:lnTo>
                <a:lnTo>
                  <a:pt x="684432" y="38218"/>
                </a:lnTo>
                <a:cubicBezTo>
                  <a:pt x="824247" y="201942"/>
                  <a:pt x="1005588" y="332973"/>
                  <a:pt x="1220393" y="413123"/>
                </a:cubicBezTo>
                <a:cubicBezTo>
                  <a:pt x="1435198" y="493273"/>
                  <a:pt x="1658048" y="513059"/>
                  <a:pt x="1870938" y="480939"/>
                </a:cubicBezTo>
                <a:lnTo>
                  <a:pt x="1898539" y="475385"/>
                </a:lnTo>
                <a:lnTo>
                  <a:pt x="2030482" y="1308687"/>
                </a:lnTo>
                <a:cubicBezTo>
                  <a:pt x="1263913" y="1445020"/>
                  <a:pt x="489897" y="1156211"/>
                  <a:pt x="0" y="55105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eware of Parking Lot Hazards at the Holidays - Leaders' Choice Insurance -  Leaders' Choice Insurance">
            <a:extLst>
              <a:ext uri="{FF2B5EF4-FFF2-40B4-BE49-F238E27FC236}">
                <a16:creationId xmlns:a16="http://schemas.microsoft.com/office/drawing/2014/main" id="{ADF6EAE1-020B-32A1-2590-73240E859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641" r="36330" b="7661"/>
          <a:stretch>
            <a:fillRect/>
          </a:stretch>
        </p:blipFill>
        <p:spPr bwMode="auto">
          <a:xfrm rot="16514833">
            <a:off x="-41520" y="621543"/>
            <a:ext cx="1084704" cy="2192827"/>
          </a:xfrm>
          <a:custGeom>
            <a:avLst/>
            <a:gdLst>
              <a:gd name="connsiteX0" fmla="*/ 0 w 1084704"/>
              <a:gd name="connsiteY0" fmla="*/ 1688899 h 2192827"/>
              <a:gd name="connsiteX1" fmla="*/ 56784 w 1084704"/>
              <a:gd name="connsiteY1" fmla="*/ 1605647 h 2192827"/>
              <a:gd name="connsiteX2" fmla="*/ 136877 w 1084704"/>
              <a:gd name="connsiteY2" fmla="*/ 339008 h 2192827"/>
              <a:gd name="connsiteX3" fmla="*/ 134748 w 1084704"/>
              <a:gd name="connsiteY3" fmla="*/ 334772 h 2192827"/>
              <a:gd name="connsiteX4" fmla="*/ 891482 w 1084704"/>
              <a:gd name="connsiteY4" fmla="*/ 0 h 2192827"/>
              <a:gd name="connsiteX5" fmla="*/ 676652 w 1084704"/>
              <a:gd name="connsiteY5" fmla="*/ 2192827 h 219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4704" h="2192827">
                <a:moveTo>
                  <a:pt x="0" y="1688899"/>
                </a:moveTo>
                <a:lnTo>
                  <a:pt x="56784" y="1605647"/>
                </a:lnTo>
                <a:cubicBezTo>
                  <a:pt x="281215" y="1239534"/>
                  <a:pt x="326498" y="767636"/>
                  <a:pt x="136877" y="339008"/>
                </a:cubicBezTo>
                <a:lnTo>
                  <a:pt x="134748" y="334772"/>
                </a:lnTo>
                <a:lnTo>
                  <a:pt x="891482" y="0"/>
                </a:lnTo>
                <a:cubicBezTo>
                  <a:pt x="1211667" y="723763"/>
                  <a:pt x="1129775" y="1559665"/>
                  <a:pt x="676652" y="21928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245charan/Parking-Lot-Detection-OpenCV: Identifying weather the  parking place is available or not from security camera">
            <a:extLst>
              <a:ext uri="{FF2B5EF4-FFF2-40B4-BE49-F238E27FC236}">
                <a16:creationId xmlns:a16="http://schemas.microsoft.com/office/drawing/2014/main" id="{C01A4184-EE40-F93B-30A8-1B461426F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4" t="12921" r="40000" b="44719"/>
          <a:stretch>
            <a:fillRect/>
          </a:stretch>
        </p:blipFill>
        <p:spPr bwMode="auto">
          <a:xfrm rot="9619381">
            <a:off x="-2051995" y="2840596"/>
            <a:ext cx="1050877" cy="2166855"/>
          </a:xfrm>
          <a:custGeom>
            <a:avLst/>
            <a:gdLst>
              <a:gd name="connsiteX0" fmla="*/ 773828 w 1050877"/>
              <a:gd name="connsiteY0" fmla="*/ 0 h 2166855"/>
              <a:gd name="connsiteX1" fmla="*/ 733733 w 1050877"/>
              <a:gd name="connsiteY1" fmla="*/ 2166855 h 2166855"/>
              <a:gd name="connsiteX2" fmla="*/ 0 w 1050877"/>
              <a:gd name="connsiteY2" fmla="*/ 1734316 h 2166855"/>
              <a:gd name="connsiteX3" fmla="*/ 12760 w 1050877"/>
              <a:gd name="connsiteY3" fmla="*/ 1714591 h 2166855"/>
              <a:gd name="connsiteX4" fmla="*/ 188332 w 1050877"/>
              <a:gd name="connsiteY4" fmla="*/ 1084525 h 2166855"/>
              <a:gd name="connsiteX5" fmla="*/ 36189 w 1050877"/>
              <a:gd name="connsiteY5" fmla="*/ 448396 h 2166855"/>
              <a:gd name="connsiteX6" fmla="*/ 13858 w 1050877"/>
              <a:gd name="connsiteY6" fmla="*/ 410904 h 216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0877" h="2166855">
                <a:moveTo>
                  <a:pt x="773828" y="0"/>
                </a:moveTo>
                <a:cubicBezTo>
                  <a:pt x="1157067" y="677748"/>
                  <a:pt x="1141783" y="1503749"/>
                  <a:pt x="733733" y="2166855"/>
                </a:cubicBezTo>
                <a:lnTo>
                  <a:pt x="0" y="1734316"/>
                </a:lnTo>
                <a:lnTo>
                  <a:pt x="12760" y="1714591"/>
                </a:lnTo>
                <a:cubicBezTo>
                  <a:pt x="120742" y="1528328"/>
                  <a:pt x="184090" y="1313758"/>
                  <a:pt x="188332" y="1084525"/>
                </a:cubicBezTo>
                <a:cubicBezTo>
                  <a:pt x="192573" y="855294"/>
                  <a:pt x="137206" y="638527"/>
                  <a:pt x="36189" y="448396"/>
                </a:cubicBezTo>
                <a:lnTo>
                  <a:pt x="13858" y="4109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mart solution for parking lots | ParkingDetection.com">
            <a:extLst>
              <a:ext uri="{FF2B5EF4-FFF2-40B4-BE49-F238E27FC236}">
                <a16:creationId xmlns:a16="http://schemas.microsoft.com/office/drawing/2014/main" id="{04C212A5-3D6A-E927-DE64-B2FB9B0C7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5" t="6505" r="27019" b="774"/>
          <a:stretch>
            <a:fillRect/>
          </a:stretch>
        </p:blipFill>
        <p:spPr bwMode="auto">
          <a:xfrm rot="13249551">
            <a:off x="-1695938" y="1146749"/>
            <a:ext cx="1026047" cy="2202920"/>
          </a:xfrm>
          <a:custGeom>
            <a:avLst/>
            <a:gdLst>
              <a:gd name="connsiteX0" fmla="*/ 17021 w 1026047"/>
              <a:gd name="connsiteY0" fmla="*/ 425652 h 2202920"/>
              <a:gd name="connsiteX1" fmla="*/ 754770 w 1026047"/>
              <a:gd name="connsiteY1" fmla="*/ 0 h 2202920"/>
              <a:gd name="connsiteX2" fmla="*/ 712559 w 1026047"/>
              <a:gd name="connsiteY2" fmla="*/ 2202920 h 2202920"/>
              <a:gd name="connsiteX3" fmla="*/ 0 w 1026047"/>
              <a:gd name="connsiteY3" fmla="*/ 1782232 h 2202920"/>
              <a:gd name="connsiteX4" fmla="*/ 62470 w 1026047"/>
              <a:gd name="connsiteY4" fmla="*/ 1663391 h 2202920"/>
              <a:gd name="connsiteX5" fmla="*/ 65875 w 1026047"/>
              <a:gd name="connsiteY5" fmla="*/ 519087 h 22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6047" h="2202920">
                <a:moveTo>
                  <a:pt x="17021" y="425652"/>
                </a:moveTo>
                <a:lnTo>
                  <a:pt x="754770" y="0"/>
                </a:lnTo>
                <a:cubicBezTo>
                  <a:pt x="1131008" y="681659"/>
                  <a:pt x="1114918" y="1521408"/>
                  <a:pt x="712559" y="2202920"/>
                </a:cubicBezTo>
                <a:lnTo>
                  <a:pt x="0" y="1782232"/>
                </a:lnTo>
                <a:lnTo>
                  <a:pt x="62470" y="1663391"/>
                </a:lnTo>
                <a:cubicBezTo>
                  <a:pt x="236182" y="1288872"/>
                  <a:pt x="228083" y="869884"/>
                  <a:pt x="65875" y="5190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hy Parking Lots Are Not Full, Even on Black Friday - Bloomberg">
            <a:extLst>
              <a:ext uri="{FF2B5EF4-FFF2-40B4-BE49-F238E27FC236}">
                <a16:creationId xmlns:a16="http://schemas.microsoft.com/office/drawing/2014/main" id="{3FB7430A-C906-C704-47E0-B92CB7685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3" t="11280" r="37528" b="15480"/>
          <a:stretch>
            <a:fillRect/>
          </a:stretch>
        </p:blipFill>
        <p:spPr bwMode="auto">
          <a:xfrm rot="5308377">
            <a:off x="-877075" y="3924501"/>
            <a:ext cx="1191762" cy="2152177"/>
          </a:xfrm>
          <a:custGeom>
            <a:avLst/>
            <a:gdLst>
              <a:gd name="connsiteX0" fmla="*/ 1189987 w 1191762"/>
              <a:gd name="connsiteY0" fmla="*/ 574517 h 2152177"/>
              <a:gd name="connsiteX1" fmla="*/ 619849 w 1191762"/>
              <a:gd name="connsiteY1" fmla="*/ 2152177 h 2152177"/>
              <a:gd name="connsiteX2" fmla="*/ 0 w 1191762"/>
              <a:gd name="connsiteY2" fmla="*/ 1564976 h 2152177"/>
              <a:gd name="connsiteX3" fmla="*/ 61112 w 1191762"/>
              <a:gd name="connsiteY3" fmla="*/ 1494850 h 2152177"/>
              <a:gd name="connsiteX4" fmla="*/ 324300 w 1191762"/>
              <a:gd name="connsiteY4" fmla="*/ 381219 h 2152177"/>
              <a:gd name="connsiteX5" fmla="*/ 290057 w 1191762"/>
              <a:gd name="connsiteY5" fmla="*/ 246505 h 2152177"/>
              <a:gd name="connsiteX6" fmla="*/ 1091839 w 1191762"/>
              <a:gd name="connsiteY6" fmla="*/ 0 h 2152177"/>
              <a:gd name="connsiteX7" fmla="*/ 1189987 w 1191762"/>
              <a:gd name="connsiteY7" fmla="*/ 574517 h 215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1762" h="2152177">
                <a:moveTo>
                  <a:pt x="1189987" y="574517"/>
                </a:moveTo>
                <a:cubicBezTo>
                  <a:pt x="1212910" y="1151363"/>
                  <a:pt x="1013333" y="1720708"/>
                  <a:pt x="619849" y="2152177"/>
                </a:cubicBezTo>
                <a:lnTo>
                  <a:pt x="0" y="1564976"/>
                </a:lnTo>
                <a:lnTo>
                  <a:pt x="61112" y="1494850"/>
                </a:lnTo>
                <a:cubicBezTo>
                  <a:pt x="300558" y="1191476"/>
                  <a:pt x="406013" y="785896"/>
                  <a:pt x="324300" y="381219"/>
                </a:cubicBezTo>
                <a:lnTo>
                  <a:pt x="290057" y="246505"/>
                </a:lnTo>
                <a:lnTo>
                  <a:pt x="1091839" y="0"/>
                </a:lnTo>
                <a:cubicBezTo>
                  <a:pt x="1149983" y="189120"/>
                  <a:pt x="1182346" y="382235"/>
                  <a:pt x="1189987" y="5745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C26CB168-003A-6B22-E4D4-57710E826A45}"/>
              </a:ext>
            </a:extLst>
          </p:cNvPr>
          <p:cNvSpPr/>
          <p:nvPr/>
        </p:nvSpPr>
        <p:spPr>
          <a:xfrm rot="2179044">
            <a:off x="1476211" y="2340747"/>
            <a:ext cx="17346272" cy="10674338"/>
          </a:xfrm>
          <a:prstGeom prst="trapezoid">
            <a:avLst>
              <a:gd name="adj" fmla="val 8125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055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E4CB48-78F2-C0BB-99BB-DC5C684F18C8}"/>
              </a:ext>
            </a:extLst>
          </p:cNvPr>
          <p:cNvSpPr txBox="1"/>
          <p:nvPr/>
        </p:nvSpPr>
        <p:spPr>
          <a:xfrm>
            <a:off x="3956513" y="1283204"/>
            <a:ext cx="6947634" cy="1277273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ontserrat" pitchFamily="2" charset="0"/>
              </a:rPr>
              <a:t>Improper Parking Detection</a:t>
            </a:r>
            <a:endParaRPr lang="en-CA" sz="40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6ABF3-066C-62C1-5B41-60FB9DD40018}"/>
              </a:ext>
            </a:extLst>
          </p:cNvPr>
          <p:cNvSpPr txBox="1"/>
          <p:nvPr/>
        </p:nvSpPr>
        <p:spPr>
          <a:xfrm>
            <a:off x="3956512" y="2563064"/>
            <a:ext cx="7775275" cy="1031051"/>
          </a:xfrm>
          <a:prstGeom prst="rect">
            <a:avLst/>
          </a:prstGeom>
          <a:noFill/>
        </p:spPr>
        <p:txBody>
          <a:bodyPr wrap="square" bIns="0" rtlCol="0" anchor="b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0"/>
              </a:rPr>
              <a:t>Detect parking in restricted areas (i.e. fire lanes)</a:t>
            </a: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9C3C6D21-7B0E-A937-54EF-15ADD688D24E}"/>
              </a:ext>
            </a:extLst>
          </p:cNvPr>
          <p:cNvSpPr/>
          <p:nvPr/>
        </p:nvSpPr>
        <p:spPr>
          <a:xfrm flipV="1">
            <a:off x="0" y="6698820"/>
            <a:ext cx="12192000" cy="204897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 descr="Shop for No Parking Fire Lane Signs and Save up to 35% | BannerBuzz CA">
            <a:extLst>
              <a:ext uri="{FF2B5EF4-FFF2-40B4-BE49-F238E27FC236}">
                <a16:creationId xmlns:a16="http://schemas.microsoft.com/office/drawing/2014/main" id="{E50A4FCE-0C66-26B3-686A-908770A9E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r="1889" b="28156"/>
          <a:stretch>
            <a:fillRect/>
          </a:stretch>
        </p:blipFill>
        <p:spPr bwMode="auto">
          <a:xfrm rot="469192">
            <a:off x="1446648" y="1136338"/>
            <a:ext cx="2040545" cy="2832637"/>
          </a:xfrm>
          <a:custGeom>
            <a:avLst/>
            <a:gdLst>
              <a:gd name="connsiteX0" fmla="*/ 1418154 w 1423796"/>
              <a:gd name="connsiteY0" fmla="*/ 1976481 h 1976481"/>
              <a:gd name="connsiteX1" fmla="*/ 569673 w 1423796"/>
              <a:gd name="connsiteY1" fmla="*/ 1916557 h 1976481"/>
              <a:gd name="connsiteX2" fmla="*/ 570240 w 1423796"/>
              <a:gd name="connsiteY2" fmla="*/ 1911850 h 1976481"/>
              <a:gd name="connsiteX3" fmla="*/ 65329 w 1423796"/>
              <a:gd name="connsiteY3" fmla="*/ 747437 h 1976481"/>
              <a:gd name="connsiteX4" fmla="*/ 0 w 1423796"/>
              <a:gd name="connsiteY4" fmla="*/ 700184 h 1976481"/>
              <a:gd name="connsiteX5" fmla="*/ 463430 w 1423796"/>
              <a:gd name="connsiteY5" fmla="*/ 0 h 1976481"/>
              <a:gd name="connsiteX6" fmla="*/ 490674 w 1423796"/>
              <a:gd name="connsiteY6" fmla="*/ 0 h 1976481"/>
              <a:gd name="connsiteX7" fmla="*/ 589256 w 1423796"/>
              <a:gd name="connsiteY7" fmla="*/ 72974 h 1976481"/>
              <a:gd name="connsiteX8" fmla="*/ 1418154 w 1423796"/>
              <a:gd name="connsiteY8" fmla="*/ 1976481 h 1976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3796" h="1976481">
                <a:moveTo>
                  <a:pt x="1418154" y="1976481"/>
                </a:moveTo>
                <a:lnTo>
                  <a:pt x="569673" y="1916557"/>
                </a:lnTo>
                <a:lnTo>
                  <a:pt x="570240" y="1911850"/>
                </a:lnTo>
                <a:cubicBezTo>
                  <a:pt x="603260" y="1444316"/>
                  <a:pt x="400623" y="1015741"/>
                  <a:pt x="65329" y="747437"/>
                </a:cubicBezTo>
                <a:lnTo>
                  <a:pt x="0" y="700184"/>
                </a:lnTo>
                <a:lnTo>
                  <a:pt x="463430" y="0"/>
                </a:lnTo>
                <a:lnTo>
                  <a:pt x="490674" y="0"/>
                </a:lnTo>
                <a:lnTo>
                  <a:pt x="589256" y="72974"/>
                </a:lnTo>
                <a:cubicBezTo>
                  <a:pt x="1156826" y="523378"/>
                  <a:pt x="1470425" y="1236365"/>
                  <a:pt x="1418154" y="197648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mart Parking Stock Photo - Download Image Now - Car, Small, Large - iStock">
            <a:extLst>
              <a:ext uri="{FF2B5EF4-FFF2-40B4-BE49-F238E27FC236}">
                <a16:creationId xmlns:a16="http://schemas.microsoft.com/office/drawing/2014/main" id="{3C73ABA1-56D0-890E-1FA1-CAD5C888B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0" t="15951" r="26097" b="5583"/>
          <a:stretch>
            <a:fillRect/>
          </a:stretch>
        </p:blipFill>
        <p:spPr bwMode="auto">
          <a:xfrm rot="10283859">
            <a:off x="-472575" y="1126154"/>
            <a:ext cx="2030482" cy="1341938"/>
          </a:xfrm>
          <a:custGeom>
            <a:avLst/>
            <a:gdLst>
              <a:gd name="connsiteX0" fmla="*/ 0 w 2030482"/>
              <a:gd name="connsiteY0" fmla="*/ 551053 h 1341938"/>
              <a:gd name="connsiteX1" fmla="*/ 654896 w 2030482"/>
              <a:gd name="connsiteY1" fmla="*/ 0 h 1341938"/>
              <a:gd name="connsiteX2" fmla="*/ 684432 w 2030482"/>
              <a:gd name="connsiteY2" fmla="*/ 38218 h 1341938"/>
              <a:gd name="connsiteX3" fmla="*/ 1220393 w 2030482"/>
              <a:gd name="connsiteY3" fmla="*/ 413123 h 1341938"/>
              <a:gd name="connsiteX4" fmla="*/ 1870938 w 2030482"/>
              <a:gd name="connsiteY4" fmla="*/ 480939 h 1341938"/>
              <a:gd name="connsiteX5" fmla="*/ 1898539 w 2030482"/>
              <a:gd name="connsiteY5" fmla="*/ 475385 h 1341938"/>
              <a:gd name="connsiteX6" fmla="*/ 2030482 w 2030482"/>
              <a:gd name="connsiteY6" fmla="*/ 1308687 h 1341938"/>
              <a:gd name="connsiteX7" fmla="*/ 0 w 2030482"/>
              <a:gd name="connsiteY7" fmla="*/ 551053 h 134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30482" h="1341938">
                <a:moveTo>
                  <a:pt x="0" y="551053"/>
                </a:moveTo>
                <a:lnTo>
                  <a:pt x="654896" y="0"/>
                </a:lnTo>
                <a:lnTo>
                  <a:pt x="684432" y="38218"/>
                </a:lnTo>
                <a:cubicBezTo>
                  <a:pt x="824247" y="201942"/>
                  <a:pt x="1005588" y="332973"/>
                  <a:pt x="1220393" y="413123"/>
                </a:cubicBezTo>
                <a:cubicBezTo>
                  <a:pt x="1435198" y="493273"/>
                  <a:pt x="1658048" y="513059"/>
                  <a:pt x="1870938" y="480939"/>
                </a:cubicBezTo>
                <a:lnTo>
                  <a:pt x="1898539" y="475385"/>
                </a:lnTo>
                <a:lnTo>
                  <a:pt x="2030482" y="1308687"/>
                </a:lnTo>
                <a:cubicBezTo>
                  <a:pt x="1263913" y="1445020"/>
                  <a:pt x="489897" y="1156211"/>
                  <a:pt x="0" y="55105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Beware of Parking Lot Hazards at the Holidays - Leaders' Choice Insurance -  Leaders' Choice Insurance">
            <a:extLst>
              <a:ext uri="{FF2B5EF4-FFF2-40B4-BE49-F238E27FC236}">
                <a16:creationId xmlns:a16="http://schemas.microsoft.com/office/drawing/2014/main" id="{91573895-0E0D-D8B1-09EF-863FB1F62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1" t="641" r="36330" b="7661"/>
          <a:stretch>
            <a:fillRect/>
          </a:stretch>
        </p:blipFill>
        <p:spPr bwMode="auto">
          <a:xfrm rot="12943431">
            <a:off x="-1679440" y="1215283"/>
            <a:ext cx="1084704" cy="2192827"/>
          </a:xfrm>
          <a:custGeom>
            <a:avLst/>
            <a:gdLst>
              <a:gd name="connsiteX0" fmla="*/ 0 w 1084704"/>
              <a:gd name="connsiteY0" fmla="*/ 1688899 h 2192827"/>
              <a:gd name="connsiteX1" fmla="*/ 56784 w 1084704"/>
              <a:gd name="connsiteY1" fmla="*/ 1605647 h 2192827"/>
              <a:gd name="connsiteX2" fmla="*/ 136877 w 1084704"/>
              <a:gd name="connsiteY2" fmla="*/ 339008 h 2192827"/>
              <a:gd name="connsiteX3" fmla="*/ 134748 w 1084704"/>
              <a:gd name="connsiteY3" fmla="*/ 334772 h 2192827"/>
              <a:gd name="connsiteX4" fmla="*/ 891482 w 1084704"/>
              <a:gd name="connsiteY4" fmla="*/ 0 h 2192827"/>
              <a:gd name="connsiteX5" fmla="*/ 676652 w 1084704"/>
              <a:gd name="connsiteY5" fmla="*/ 2192827 h 219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4704" h="2192827">
                <a:moveTo>
                  <a:pt x="0" y="1688899"/>
                </a:moveTo>
                <a:lnTo>
                  <a:pt x="56784" y="1605647"/>
                </a:lnTo>
                <a:cubicBezTo>
                  <a:pt x="281215" y="1239534"/>
                  <a:pt x="326498" y="767636"/>
                  <a:pt x="136877" y="339008"/>
                </a:cubicBezTo>
                <a:lnTo>
                  <a:pt x="134748" y="334772"/>
                </a:lnTo>
                <a:lnTo>
                  <a:pt x="891482" y="0"/>
                </a:lnTo>
                <a:cubicBezTo>
                  <a:pt x="1211667" y="723763"/>
                  <a:pt x="1129775" y="1559665"/>
                  <a:pt x="676652" y="21928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itHub - 245charan/Parking-Lot-Detection-OpenCV: Identifying weather the  parking place is available or not from security camera">
            <a:extLst>
              <a:ext uri="{FF2B5EF4-FFF2-40B4-BE49-F238E27FC236}">
                <a16:creationId xmlns:a16="http://schemas.microsoft.com/office/drawing/2014/main" id="{AA674FF1-92B2-1E4E-EE61-A8B64E20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4" t="12921" r="40000" b="44719"/>
          <a:stretch>
            <a:fillRect/>
          </a:stretch>
        </p:blipFill>
        <p:spPr bwMode="auto">
          <a:xfrm rot="6047979">
            <a:off x="-789524" y="4094434"/>
            <a:ext cx="1050877" cy="2166855"/>
          </a:xfrm>
          <a:custGeom>
            <a:avLst/>
            <a:gdLst>
              <a:gd name="connsiteX0" fmla="*/ 773828 w 1050877"/>
              <a:gd name="connsiteY0" fmla="*/ 0 h 2166855"/>
              <a:gd name="connsiteX1" fmla="*/ 733733 w 1050877"/>
              <a:gd name="connsiteY1" fmla="*/ 2166855 h 2166855"/>
              <a:gd name="connsiteX2" fmla="*/ 0 w 1050877"/>
              <a:gd name="connsiteY2" fmla="*/ 1734316 h 2166855"/>
              <a:gd name="connsiteX3" fmla="*/ 12760 w 1050877"/>
              <a:gd name="connsiteY3" fmla="*/ 1714591 h 2166855"/>
              <a:gd name="connsiteX4" fmla="*/ 188332 w 1050877"/>
              <a:gd name="connsiteY4" fmla="*/ 1084525 h 2166855"/>
              <a:gd name="connsiteX5" fmla="*/ 36189 w 1050877"/>
              <a:gd name="connsiteY5" fmla="*/ 448396 h 2166855"/>
              <a:gd name="connsiteX6" fmla="*/ 13858 w 1050877"/>
              <a:gd name="connsiteY6" fmla="*/ 410904 h 216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0877" h="2166855">
                <a:moveTo>
                  <a:pt x="773828" y="0"/>
                </a:moveTo>
                <a:cubicBezTo>
                  <a:pt x="1157067" y="677748"/>
                  <a:pt x="1141783" y="1503749"/>
                  <a:pt x="733733" y="2166855"/>
                </a:cubicBezTo>
                <a:lnTo>
                  <a:pt x="0" y="1734316"/>
                </a:lnTo>
                <a:lnTo>
                  <a:pt x="12760" y="1714591"/>
                </a:lnTo>
                <a:cubicBezTo>
                  <a:pt x="120742" y="1528328"/>
                  <a:pt x="184090" y="1313758"/>
                  <a:pt x="188332" y="1084525"/>
                </a:cubicBezTo>
                <a:cubicBezTo>
                  <a:pt x="192573" y="855294"/>
                  <a:pt x="137206" y="638527"/>
                  <a:pt x="36189" y="448396"/>
                </a:cubicBezTo>
                <a:lnTo>
                  <a:pt x="13858" y="4109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Smart solution for parking lots | ParkingDetection.com">
            <a:extLst>
              <a:ext uri="{FF2B5EF4-FFF2-40B4-BE49-F238E27FC236}">
                <a16:creationId xmlns:a16="http://schemas.microsoft.com/office/drawing/2014/main" id="{0C989497-5EAD-81B0-35C8-2E9AF5CB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5" t="6505" r="27019" b="774"/>
          <a:stretch>
            <a:fillRect/>
          </a:stretch>
        </p:blipFill>
        <p:spPr bwMode="auto">
          <a:xfrm rot="9678149">
            <a:off x="-2047095" y="2930287"/>
            <a:ext cx="1026047" cy="2202920"/>
          </a:xfrm>
          <a:custGeom>
            <a:avLst/>
            <a:gdLst>
              <a:gd name="connsiteX0" fmla="*/ 17021 w 1026047"/>
              <a:gd name="connsiteY0" fmla="*/ 425652 h 2202920"/>
              <a:gd name="connsiteX1" fmla="*/ 754770 w 1026047"/>
              <a:gd name="connsiteY1" fmla="*/ 0 h 2202920"/>
              <a:gd name="connsiteX2" fmla="*/ 712559 w 1026047"/>
              <a:gd name="connsiteY2" fmla="*/ 2202920 h 2202920"/>
              <a:gd name="connsiteX3" fmla="*/ 0 w 1026047"/>
              <a:gd name="connsiteY3" fmla="*/ 1782232 h 2202920"/>
              <a:gd name="connsiteX4" fmla="*/ 62470 w 1026047"/>
              <a:gd name="connsiteY4" fmla="*/ 1663391 h 2202920"/>
              <a:gd name="connsiteX5" fmla="*/ 65875 w 1026047"/>
              <a:gd name="connsiteY5" fmla="*/ 519087 h 22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6047" h="2202920">
                <a:moveTo>
                  <a:pt x="17021" y="425652"/>
                </a:moveTo>
                <a:lnTo>
                  <a:pt x="754770" y="0"/>
                </a:lnTo>
                <a:cubicBezTo>
                  <a:pt x="1131008" y="681659"/>
                  <a:pt x="1114918" y="1521408"/>
                  <a:pt x="712559" y="2202920"/>
                </a:cubicBezTo>
                <a:lnTo>
                  <a:pt x="0" y="1782232"/>
                </a:lnTo>
                <a:lnTo>
                  <a:pt x="62470" y="1663391"/>
                </a:lnTo>
                <a:cubicBezTo>
                  <a:pt x="236182" y="1288872"/>
                  <a:pt x="228083" y="869884"/>
                  <a:pt x="65875" y="5190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Why Parking Lots Are Not Full, Even on Black Friday - Bloomberg">
            <a:extLst>
              <a:ext uri="{FF2B5EF4-FFF2-40B4-BE49-F238E27FC236}">
                <a16:creationId xmlns:a16="http://schemas.microsoft.com/office/drawing/2014/main" id="{5522FB39-85E5-D88D-0763-468C7762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3" t="11280" r="37528" b="15480"/>
          <a:stretch>
            <a:fillRect/>
          </a:stretch>
        </p:blipFill>
        <p:spPr bwMode="auto">
          <a:xfrm rot="1736975">
            <a:off x="699489" y="3574495"/>
            <a:ext cx="1191762" cy="2152177"/>
          </a:xfrm>
          <a:custGeom>
            <a:avLst/>
            <a:gdLst>
              <a:gd name="connsiteX0" fmla="*/ 1189987 w 1191762"/>
              <a:gd name="connsiteY0" fmla="*/ 574517 h 2152177"/>
              <a:gd name="connsiteX1" fmla="*/ 619849 w 1191762"/>
              <a:gd name="connsiteY1" fmla="*/ 2152177 h 2152177"/>
              <a:gd name="connsiteX2" fmla="*/ 0 w 1191762"/>
              <a:gd name="connsiteY2" fmla="*/ 1564976 h 2152177"/>
              <a:gd name="connsiteX3" fmla="*/ 61112 w 1191762"/>
              <a:gd name="connsiteY3" fmla="*/ 1494850 h 2152177"/>
              <a:gd name="connsiteX4" fmla="*/ 324300 w 1191762"/>
              <a:gd name="connsiteY4" fmla="*/ 381219 h 2152177"/>
              <a:gd name="connsiteX5" fmla="*/ 290057 w 1191762"/>
              <a:gd name="connsiteY5" fmla="*/ 246505 h 2152177"/>
              <a:gd name="connsiteX6" fmla="*/ 1091839 w 1191762"/>
              <a:gd name="connsiteY6" fmla="*/ 0 h 2152177"/>
              <a:gd name="connsiteX7" fmla="*/ 1189987 w 1191762"/>
              <a:gd name="connsiteY7" fmla="*/ 574517 h 2152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1762" h="2152177">
                <a:moveTo>
                  <a:pt x="1189987" y="574517"/>
                </a:moveTo>
                <a:cubicBezTo>
                  <a:pt x="1212910" y="1151363"/>
                  <a:pt x="1013333" y="1720708"/>
                  <a:pt x="619849" y="2152177"/>
                </a:cubicBezTo>
                <a:lnTo>
                  <a:pt x="0" y="1564976"/>
                </a:lnTo>
                <a:lnTo>
                  <a:pt x="61112" y="1494850"/>
                </a:lnTo>
                <a:cubicBezTo>
                  <a:pt x="300558" y="1191476"/>
                  <a:pt x="406013" y="785896"/>
                  <a:pt x="324300" y="381219"/>
                </a:cubicBezTo>
                <a:lnTo>
                  <a:pt x="290057" y="246505"/>
                </a:lnTo>
                <a:lnTo>
                  <a:pt x="1091839" y="0"/>
                </a:lnTo>
                <a:cubicBezTo>
                  <a:pt x="1149983" y="189120"/>
                  <a:pt x="1182346" y="382235"/>
                  <a:pt x="1189987" y="57451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406F8ADD-0E18-0433-6D91-F23D8687750A}"/>
              </a:ext>
            </a:extLst>
          </p:cNvPr>
          <p:cNvSpPr/>
          <p:nvPr/>
        </p:nvSpPr>
        <p:spPr>
          <a:xfrm rot="2179044">
            <a:off x="1476211" y="2340747"/>
            <a:ext cx="17346272" cy="10674338"/>
          </a:xfrm>
          <a:prstGeom prst="trapezoid">
            <a:avLst>
              <a:gd name="adj" fmla="val 8125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3737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4F2D4CF-292B-ACF9-C6B9-C70A0BF06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657" y="1107916"/>
            <a:ext cx="8452686" cy="529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42A8EF15-D2AA-9214-244D-05054C0ADED8}"/>
              </a:ext>
            </a:extLst>
          </p:cNvPr>
          <p:cNvSpPr/>
          <p:nvPr/>
        </p:nvSpPr>
        <p:spPr>
          <a:xfrm>
            <a:off x="1" y="6657473"/>
            <a:ext cx="12192000" cy="200525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955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F3C700D-7D9D-F402-C95A-0687D0E75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33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49" y="2196495"/>
            <a:ext cx="8724900" cy="169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2FF28-D9C5-4C1C-A630-786D4C505506}"/>
              </a:ext>
            </a:extLst>
          </p:cNvPr>
          <p:cNvSpPr txBox="1"/>
          <p:nvPr/>
        </p:nvSpPr>
        <p:spPr>
          <a:xfrm>
            <a:off x="3047223" y="4709240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CA" b="0" dirty="0">
                <a:effectLst/>
                <a:latin typeface="Montserrat" pitchFamily="2" charset="0"/>
                <a:ea typeface="MS UI Gothic" panose="020B0600070205080204" pitchFamily="34" charset="-128"/>
              </a:rPr>
              <a:t> </a:t>
            </a:r>
            <a:r>
              <a:rPr lang="en-CA" sz="1800" b="1" i="0" u="none" strike="noStrike" dirty="0" err="1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caPstOneGroup</a:t>
            </a:r>
            <a:r>
              <a:rPr lang="en-CA" sz="1800" b="1" i="0" u="none" strike="noStrike" dirty="0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, Team #29</a:t>
            </a:r>
            <a:endParaRPr lang="en-CA" b="0" dirty="0">
              <a:effectLst/>
              <a:latin typeface="Montserrat" pitchFamily="2" charset="0"/>
              <a:ea typeface="MS UI Gothic" panose="020B0600070205080204" pitchFamily="34" charset="-128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CA" sz="1800" b="0" i="0" u="none" strike="noStrike" dirty="0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Almen Ng, Albert Zhou, David Yao, Gary Gong, Jonathan </a:t>
            </a:r>
            <a:r>
              <a:rPr lang="en-CA" sz="1800" b="0" i="0" u="none" strike="noStrike" dirty="0" err="1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Yapeter</a:t>
            </a:r>
            <a:r>
              <a:rPr lang="en-CA" sz="1800" b="0" i="0" u="none" strike="noStrike" dirty="0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, </a:t>
            </a:r>
            <a:r>
              <a:rPr lang="en-CA" sz="1800" b="0" i="0" u="none" strike="noStrike" dirty="0" err="1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Kabishan</a:t>
            </a:r>
            <a:r>
              <a:rPr lang="en-CA" sz="1800" b="0" i="0" u="none" strike="noStrike" dirty="0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 </a:t>
            </a:r>
            <a:r>
              <a:rPr lang="en-CA" sz="1800" b="0" i="0" u="none" strike="noStrike" dirty="0" err="1">
                <a:solidFill>
                  <a:srgbClr val="FFFFFF"/>
                </a:solidFill>
                <a:effectLst/>
                <a:latin typeface="Montserrat" pitchFamily="2" charset="0"/>
                <a:ea typeface="MS UI Gothic" panose="020B0600070205080204" pitchFamily="34" charset="-128"/>
              </a:rPr>
              <a:t>Suvendran</a:t>
            </a:r>
            <a:endParaRPr lang="en-CA" b="0" dirty="0">
              <a:effectLst/>
              <a:latin typeface="Montserrat" pitchFamily="2" charset="0"/>
              <a:ea typeface="MS UI Gothic" panose="020B0600070205080204" pitchFamily="34" charset="-128"/>
            </a:endParaRPr>
          </a:p>
          <a:p>
            <a:br>
              <a:rPr lang="en-CA" dirty="0">
                <a:latin typeface="Montserrat" pitchFamily="2" charset="0"/>
                <a:ea typeface="MS UI Gothic" panose="020B0600070205080204" pitchFamily="34" charset="-128"/>
              </a:rPr>
            </a:br>
            <a:endParaRPr lang="en-CA" dirty="0">
              <a:latin typeface="Montserrat" pitchFamily="2" charset="0"/>
              <a:ea typeface="MS UI Gothic" panose="020B0600070205080204" pitchFamily="34" charset="-128"/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09499760-D9B1-9D19-BB04-449FF68A8226}"/>
              </a:ext>
            </a:extLst>
          </p:cNvPr>
          <p:cNvSpPr/>
          <p:nvPr/>
        </p:nvSpPr>
        <p:spPr>
          <a:xfrm>
            <a:off x="890335" y="4288441"/>
            <a:ext cx="10411327" cy="185367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7315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DF1F19B-E871-E31C-BCB3-1D8F66FC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333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0" t="1495" r="62043" b="-2764"/>
          <a:stretch/>
        </p:blipFill>
        <p:spPr bwMode="auto">
          <a:xfrm>
            <a:off x="4525879" y="2068652"/>
            <a:ext cx="3140242" cy="272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172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45C4861-C9B8-A62D-E9DE-74109EBD3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978" y="953001"/>
            <a:ext cx="6494044" cy="535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4141F1C2-0FF0-FBAB-2FFF-C33259674DC1}"/>
              </a:ext>
            </a:extLst>
          </p:cNvPr>
          <p:cNvSpPr/>
          <p:nvPr/>
        </p:nvSpPr>
        <p:spPr>
          <a:xfrm>
            <a:off x="1" y="6657473"/>
            <a:ext cx="12192000" cy="200525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024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B4EB27E-7B5B-AC56-8962-6D04C84CE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667" y="895892"/>
            <a:ext cx="6526666" cy="530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rapezoid 1">
            <a:extLst>
              <a:ext uri="{FF2B5EF4-FFF2-40B4-BE49-F238E27FC236}">
                <a16:creationId xmlns:a16="http://schemas.microsoft.com/office/drawing/2014/main" id="{2CDA1BE4-1CF6-AB3D-EDFA-CB5669F606E8}"/>
              </a:ext>
            </a:extLst>
          </p:cNvPr>
          <p:cNvSpPr/>
          <p:nvPr/>
        </p:nvSpPr>
        <p:spPr>
          <a:xfrm>
            <a:off x="1" y="6657473"/>
            <a:ext cx="12192000" cy="200525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050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apezoid 10">
            <a:extLst>
              <a:ext uri="{FF2B5EF4-FFF2-40B4-BE49-F238E27FC236}">
                <a16:creationId xmlns:a16="http://schemas.microsoft.com/office/drawing/2014/main" id="{64AF8312-800C-9E4B-D430-160DC02C2C98}"/>
              </a:ext>
            </a:extLst>
          </p:cNvPr>
          <p:cNvSpPr/>
          <p:nvPr/>
        </p:nvSpPr>
        <p:spPr>
          <a:xfrm>
            <a:off x="8024327" y="-1"/>
            <a:ext cx="4167673" cy="6858000"/>
          </a:xfrm>
          <a:prstGeom prst="trapezoid">
            <a:avLst>
              <a:gd name="adj" fmla="val 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928120-A676-A5E5-AD3F-7FA36BF540FA}"/>
              </a:ext>
            </a:extLst>
          </p:cNvPr>
          <p:cNvSpPr txBox="1"/>
          <p:nvPr/>
        </p:nvSpPr>
        <p:spPr>
          <a:xfrm>
            <a:off x="400632" y="2028616"/>
            <a:ext cx="635939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Montserrat" pitchFamily="2" charset="0"/>
              </a:rPr>
              <a:t>The</a:t>
            </a:r>
          </a:p>
          <a:p>
            <a:r>
              <a:rPr lang="en-US" sz="8800" dirty="0">
                <a:solidFill>
                  <a:schemeClr val="bg1"/>
                </a:solidFill>
                <a:latin typeface="Montserrat" pitchFamily="2" charset="0"/>
              </a:rPr>
              <a:t>Inspiration</a:t>
            </a:r>
            <a:endParaRPr lang="en-CA" sz="8800" dirty="0">
              <a:solidFill>
                <a:schemeClr val="bg1"/>
              </a:solidFill>
              <a:latin typeface="Montserrat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3C04872-72B6-03A3-82A6-554D2C29B3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4743767"/>
                  </p:ext>
                </p:extLst>
              </p:nvPr>
            </p:nvGraphicFramePr>
            <p:xfrm>
              <a:off x="6096000" y="2649288"/>
              <a:ext cx="6879905" cy="42725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879905" cy="427258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71126" ay="-2214944" az="-5304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68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3C04872-72B6-03A3-82A6-554D2C29B3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2649288"/>
                <a:ext cx="6879905" cy="42725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776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EDE031B8-6231-B3F7-7630-602850152C8A}"/>
              </a:ext>
            </a:extLst>
          </p:cNvPr>
          <p:cNvSpPr/>
          <p:nvPr/>
        </p:nvSpPr>
        <p:spPr>
          <a:xfrm>
            <a:off x="0" y="-2230016"/>
            <a:ext cx="12192000" cy="908801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3C04872-72B6-03A3-82A6-554D2C29B3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8678199"/>
                  </p:ext>
                </p:extLst>
              </p:nvPr>
            </p:nvGraphicFramePr>
            <p:xfrm>
              <a:off x="4117268" y="1517391"/>
              <a:ext cx="3949046" cy="552866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49046" cy="5528666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681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3C04872-72B6-03A3-82A6-554D2C29B3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7268" y="1517391"/>
                <a:ext cx="3949046" cy="5528666"/>
              </a:xfrm>
              <a:prstGeom prst="rect">
                <a:avLst/>
              </a:prstGeom>
            </p:spPr>
          </p:pic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54DB53E-50C0-602E-EE7E-9495DFACF7CB}"/>
              </a:ext>
            </a:extLst>
          </p:cNvPr>
          <p:cNvSpPr/>
          <p:nvPr/>
        </p:nvSpPr>
        <p:spPr>
          <a:xfrm>
            <a:off x="5745460" y="-2230016"/>
            <a:ext cx="692662" cy="908801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9DE5AC77-E4CE-356F-B2A7-6C36ABE78DE1}"/>
              </a:ext>
            </a:extLst>
          </p:cNvPr>
          <p:cNvSpPr/>
          <p:nvPr/>
        </p:nvSpPr>
        <p:spPr>
          <a:xfrm>
            <a:off x="5992416" y="0"/>
            <a:ext cx="207168" cy="561975"/>
          </a:xfrm>
          <a:prstGeom prst="trapezoid">
            <a:avLst>
              <a:gd name="adj" fmla="val 1075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F7752F37-FD7C-3B11-B7E2-C80A632238B3}"/>
              </a:ext>
            </a:extLst>
          </p:cNvPr>
          <p:cNvSpPr/>
          <p:nvPr/>
        </p:nvSpPr>
        <p:spPr>
          <a:xfrm>
            <a:off x="5938305" y="1199761"/>
            <a:ext cx="303622" cy="561975"/>
          </a:xfrm>
          <a:prstGeom prst="trapezoid">
            <a:avLst>
              <a:gd name="adj" fmla="val 1075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5720B226-C424-3CA7-CE9C-2A27D707F259}"/>
              </a:ext>
            </a:extLst>
          </p:cNvPr>
          <p:cNvSpPr/>
          <p:nvPr/>
        </p:nvSpPr>
        <p:spPr>
          <a:xfrm>
            <a:off x="5899051" y="2399521"/>
            <a:ext cx="385479" cy="561975"/>
          </a:xfrm>
          <a:prstGeom prst="trapezoid">
            <a:avLst>
              <a:gd name="adj" fmla="val 800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1B29E509-31EE-913F-99FF-92312D761E41}"/>
              </a:ext>
            </a:extLst>
          </p:cNvPr>
          <p:cNvSpPr/>
          <p:nvPr/>
        </p:nvSpPr>
        <p:spPr>
          <a:xfrm>
            <a:off x="5851670" y="3612234"/>
            <a:ext cx="480239" cy="561975"/>
          </a:xfrm>
          <a:prstGeom prst="trapezoid">
            <a:avLst>
              <a:gd name="adj" fmla="val 3399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DF9BC5D7-FE8F-9705-EC0E-E8F8F0965BF7}"/>
              </a:ext>
            </a:extLst>
          </p:cNvPr>
          <p:cNvSpPr/>
          <p:nvPr/>
        </p:nvSpPr>
        <p:spPr>
          <a:xfrm>
            <a:off x="5981565" y="4799044"/>
            <a:ext cx="388062" cy="561975"/>
          </a:xfrm>
          <a:prstGeom prst="trapezoid">
            <a:avLst>
              <a:gd name="adj" fmla="val 1075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DE29B267-2E1E-AE0F-2784-76B6A2B4619D}"/>
              </a:ext>
            </a:extLst>
          </p:cNvPr>
          <p:cNvSpPr/>
          <p:nvPr/>
        </p:nvSpPr>
        <p:spPr>
          <a:xfrm>
            <a:off x="5745460" y="5998807"/>
            <a:ext cx="692662" cy="561975"/>
          </a:xfrm>
          <a:prstGeom prst="trapezoid">
            <a:avLst>
              <a:gd name="adj" fmla="val 705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11356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EDE031B8-6231-B3F7-7630-602850152C8A}"/>
              </a:ext>
            </a:extLst>
          </p:cNvPr>
          <p:cNvSpPr/>
          <p:nvPr/>
        </p:nvSpPr>
        <p:spPr>
          <a:xfrm>
            <a:off x="0" y="-2230016"/>
            <a:ext cx="12192000" cy="908801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DE29B267-2E1E-AE0F-2784-76B6A2B4619D}"/>
              </a:ext>
            </a:extLst>
          </p:cNvPr>
          <p:cNvSpPr/>
          <p:nvPr/>
        </p:nvSpPr>
        <p:spPr>
          <a:xfrm>
            <a:off x="5745460" y="6009197"/>
            <a:ext cx="692662" cy="561975"/>
          </a:xfrm>
          <a:prstGeom prst="trapezoid">
            <a:avLst>
              <a:gd name="adj" fmla="val 705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9DE5AC77-E4CE-356F-B2A7-6C36ABE78DE1}"/>
              </a:ext>
            </a:extLst>
          </p:cNvPr>
          <p:cNvSpPr/>
          <p:nvPr/>
        </p:nvSpPr>
        <p:spPr>
          <a:xfrm>
            <a:off x="5992416" y="0"/>
            <a:ext cx="207168" cy="561975"/>
          </a:xfrm>
          <a:prstGeom prst="trapezoid">
            <a:avLst>
              <a:gd name="adj" fmla="val 1075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F7752F37-FD7C-3B11-B7E2-C80A632238B3}"/>
              </a:ext>
            </a:extLst>
          </p:cNvPr>
          <p:cNvSpPr/>
          <p:nvPr/>
        </p:nvSpPr>
        <p:spPr>
          <a:xfrm>
            <a:off x="5938305" y="1199761"/>
            <a:ext cx="303622" cy="561975"/>
          </a:xfrm>
          <a:prstGeom prst="trapezoid">
            <a:avLst>
              <a:gd name="adj" fmla="val 1075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5720B226-C424-3CA7-CE9C-2A27D707F259}"/>
              </a:ext>
            </a:extLst>
          </p:cNvPr>
          <p:cNvSpPr/>
          <p:nvPr/>
        </p:nvSpPr>
        <p:spPr>
          <a:xfrm>
            <a:off x="5899051" y="2399521"/>
            <a:ext cx="385479" cy="561975"/>
          </a:xfrm>
          <a:prstGeom prst="trapezoid">
            <a:avLst>
              <a:gd name="adj" fmla="val 8002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43C04872-72B6-03A3-82A6-554D2C29B3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6400082"/>
                  </p:ext>
                </p:extLst>
              </p:nvPr>
            </p:nvGraphicFramePr>
            <p:xfrm>
              <a:off x="4115592" y="1862849"/>
              <a:ext cx="3949047" cy="552866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949047" cy="5528663"/>
                    </a:xfrm>
                    <a:prstGeom prst="rect">
                      <a:avLst/>
                    </a:prstGeom>
                  </am3d:spPr>
                  <am3d:camera>
                    <am3d:pos x="0" y="0" z="545464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4157" d="1000000"/>
                    <am3d:preTrans dx="106837" dy="22778" dz="-184831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4681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43C04872-72B6-03A3-82A6-554D2C29B3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5592" y="1862849"/>
                <a:ext cx="3949047" cy="55286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1121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8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09D824B-1223-CA46-316E-1C6714C01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6465"/>
            <a:ext cx="1866708" cy="36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F3CEC2-4A3D-F125-5BE3-52367AFAB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1040180"/>
            <a:ext cx="4365921" cy="277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EF3AE9A4-8603-2412-D47C-C20FC5503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2" y="3935006"/>
            <a:ext cx="4365921" cy="240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F789D9E-895D-D62F-21B5-DDC046FD6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4"/>
          <a:stretch/>
        </p:blipFill>
        <p:spPr bwMode="auto">
          <a:xfrm>
            <a:off x="4922196" y="1040180"/>
            <a:ext cx="6869172" cy="529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5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8A25673FEBA445814BAAB3BE46A2D6" ma:contentTypeVersion="12" ma:contentTypeDescription="Create a new document." ma:contentTypeScope="" ma:versionID="58ec3e957170ef09fd351cedef63d13e">
  <xsd:schema xmlns:xsd="http://www.w3.org/2001/XMLSchema" xmlns:xs="http://www.w3.org/2001/XMLSchema" xmlns:p="http://schemas.microsoft.com/office/2006/metadata/properties" xmlns:ns3="775b5218-100c-4947-8deb-8291402fe033" xmlns:ns4="3bfdfb8b-f842-40b2-babe-92cc075599c9" targetNamespace="http://schemas.microsoft.com/office/2006/metadata/properties" ma:root="true" ma:fieldsID="4de5e02cc5bb1c2c51f3cca99acdeee3" ns3:_="" ns4:_="">
    <xsd:import namespace="775b5218-100c-4947-8deb-8291402fe033"/>
    <xsd:import namespace="3bfdfb8b-f842-40b2-babe-92cc075599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5b5218-100c-4947-8deb-8291402fe0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fdfb8b-f842-40b2-babe-92cc075599c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E982CB5-2E9A-4C3F-AD08-02AAEA308A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75b5218-100c-4947-8deb-8291402fe033"/>
    <ds:schemaRef ds:uri="3bfdfb8b-f842-40b2-babe-92cc075599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B198E77-CAF8-40DA-A487-26806A447B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FB014D-06C2-4494-8DA2-D1264617B8A3}">
  <ds:schemaRefs>
    <ds:schemaRef ds:uri="http://purl.org/dc/terms/"/>
    <ds:schemaRef ds:uri="http://www.w3.org/XML/1998/namespace"/>
    <ds:schemaRef ds:uri="http://purl.org/dc/elements/1.1/"/>
    <ds:schemaRef ds:uri="http://schemas.openxmlformats.org/package/2006/metadata/core-properties"/>
    <ds:schemaRef ds:uri="3bfdfb8b-f842-40b2-babe-92cc075599c9"/>
    <ds:schemaRef ds:uri="http://purl.org/dc/dcmitype/"/>
    <ds:schemaRef ds:uri="http://schemas.microsoft.com/office/2006/documentManagement/types"/>
    <ds:schemaRef ds:uri="775b5218-100c-4947-8deb-8291402fe033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387</Words>
  <Application>Microsoft Office PowerPoint</Application>
  <PresentationFormat>Widescreen</PresentationFormat>
  <Paragraphs>75</Paragraphs>
  <Slides>31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Almen Ng</dc:creator>
  <cp:lastModifiedBy>Almen Ng</cp:lastModifiedBy>
  <cp:revision>6</cp:revision>
  <dcterms:created xsi:type="dcterms:W3CDTF">2023-03-24T06:43:32Z</dcterms:created>
  <dcterms:modified xsi:type="dcterms:W3CDTF">2023-03-27T18:48:22Z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0x010100AB8A25673FEBA445814BAAB3BE46A2D6</vt:lpwstr>
  </property>
</Properties>
</file>